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70" r:id="rId3"/>
    <p:sldId id="271" r:id="rId4"/>
    <p:sldId id="257" r:id="rId5"/>
    <p:sldId id="269" r:id="rId6"/>
    <p:sldId id="272" r:id="rId7"/>
    <p:sldId id="268" r:id="rId8"/>
    <p:sldId id="259" r:id="rId9"/>
    <p:sldId id="261" r:id="rId10"/>
    <p:sldId id="262" r:id="rId11"/>
    <p:sldId id="263" r:id="rId12"/>
    <p:sldId id="264" r:id="rId13"/>
    <p:sldId id="265" r:id="rId14"/>
    <p:sldId id="266" r:id="rId15"/>
    <p:sldId id="275" r:id="rId16"/>
    <p:sldId id="267" r:id="rId17"/>
    <p:sldId id="274" r:id="rId18"/>
    <p:sldId id="278" r:id="rId19"/>
    <p:sldId id="273" r:id="rId20"/>
  </p:sldIdLst>
  <p:sldSz cx="9144000" cy="5143500" type="screen16x9"/>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6800"/>
    <a:srgbClr val="92D050"/>
    <a:srgbClr val="B9A2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36" autoAdjust="0"/>
    <p:restoredTop sz="67265" autoAdjust="0"/>
  </p:normalViewPr>
  <p:slideViewPr>
    <p:cSldViewPr>
      <p:cViewPr varScale="1">
        <p:scale>
          <a:sx n="79" d="100"/>
          <a:sy n="79" d="100"/>
        </p:scale>
        <p:origin x="-2028" y="-9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6CA73578-E185-43E4-AAB7-667F4174CF8F}" type="datetimeFigureOut">
              <a:rPr lang="zh-CN" altLang="en-US"/>
              <a:pPr>
                <a:defRPr/>
              </a:pPr>
              <a:t>2018-7-11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B49F41A-9A78-4A91-B661-AF7F45A9721E}" type="slidenum">
              <a:rPr lang="zh-CN" altLang="en-US"/>
              <a:pPr>
                <a:defRPr/>
              </a:pPr>
              <a:t>‹#›</a:t>
            </a:fld>
            <a:endParaRPr lang="zh-CN" altLang="en-US"/>
          </a:p>
        </p:txBody>
      </p:sp>
    </p:spTree>
    <p:extLst>
      <p:ext uri="{BB962C8B-B14F-4D97-AF65-F5344CB8AC3E}">
        <p14:creationId xmlns:p14="http://schemas.microsoft.com/office/powerpoint/2010/main" val="34594778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B49F41A-9A78-4A91-B661-AF7F45A9721E}" type="slidenum">
              <a:rPr lang="zh-CN" altLang="en-US" smtClean="0"/>
              <a:pPr>
                <a:defRPr/>
              </a:pPr>
              <a:t>1</a:t>
            </a:fld>
            <a:endParaRPr lang="zh-CN" altLang="en-US"/>
          </a:p>
        </p:txBody>
      </p:sp>
    </p:spTree>
    <p:extLst>
      <p:ext uri="{BB962C8B-B14F-4D97-AF65-F5344CB8AC3E}">
        <p14:creationId xmlns:p14="http://schemas.microsoft.com/office/powerpoint/2010/main" val="244833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mn-lt"/>
                <a:ea typeface="+mn-ea"/>
                <a:cs typeface="+mn-cs"/>
              </a:rPr>
              <a:t>不管旅客是坐船还是飞机，旅客随身携带货物都是</a:t>
            </a:r>
            <a:r>
              <a:rPr lang="en-US" altLang="zh-CN" sz="1200" kern="1200" dirty="0" smtClean="0">
                <a:solidFill>
                  <a:schemeClr val="tx1"/>
                </a:solidFill>
                <a:effectLst/>
                <a:latin typeface="+mn-lt"/>
                <a:ea typeface="+mn-ea"/>
                <a:cs typeface="+mn-cs"/>
              </a:rPr>
              <a:t>L</a:t>
            </a:r>
            <a:r>
              <a:rPr lang="zh-CN" altLang="zh-CN" sz="1200" kern="1200" dirty="0" smtClean="0">
                <a:solidFill>
                  <a:schemeClr val="tx1"/>
                </a:solidFill>
                <a:effectLst/>
                <a:latin typeface="+mn-lt"/>
                <a:ea typeface="+mn-ea"/>
                <a:cs typeface="+mn-cs"/>
              </a:rPr>
              <a:t>。</a:t>
            </a:r>
          </a:p>
          <a:p>
            <a:endParaRPr lang="zh-CN" altLang="en-US" dirty="0" smtClean="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6AF5433-67AF-466C-A6DB-4F555F441FBB}" type="slidenum">
              <a:rPr lang="zh-CN" altLang="en-US" smtClean="0"/>
              <a:pPr/>
              <a:t>10</a:t>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521AEE-253D-499E-A491-7432DA8C67A8}" type="slidenum">
              <a:rPr lang="zh-CN" altLang="en-US" smtClean="0">
                <a:latin typeface="Arial" panose="020B0604020202020204" pitchFamily="34" charset="0"/>
              </a:rPr>
              <a:pPr>
                <a:spcBef>
                  <a:spcPct val="0"/>
                </a:spcBef>
              </a:pPr>
              <a:t>11</a:t>
            </a:fld>
            <a:endParaRPr lang="zh-CN" altLang="en-US" smtClean="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679FC76-A030-474D-B5EE-1B46DC5BAA6C}" type="slidenum">
              <a:rPr lang="zh-CN" altLang="en-US" smtClean="0">
                <a:latin typeface="Arial" panose="020B0604020202020204" pitchFamily="34" charset="0"/>
              </a:rPr>
              <a:pPr>
                <a:spcBef>
                  <a:spcPct val="0"/>
                </a:spcBef>
              </a:pPr>
              <a:t>12</a:t>
            </a:fld>
            <a:endParaRPr lang="zh-CN" altLang="en-US" smtClean="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zh-CN" altLang="zh-CN" sz="1200" kern="1200" dirty="0">
              <a:solidFill>
                <a:schemeClr val="tx1"/>
              </a:solidFill>
              <a:effectLst/>
              <a:latin typeface="+mn-lt"/>
              <a:ea typeface="+mn-ea"/>
              <a:cs typeface="+mn-cs"/>
            </a:endParaRPr>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16A965-2546-45D6-8A03-8D7F82D505EE}" type="slidenum">
              <a:rPr lang="zh-CN" altLang="en-US" smtClean="0">
                <a:latin typeface="Arial" panose="020B0604020202020204" pitchFamily="34" charset="0"/>
              </a:rPr>
              <a:pPr>
                <a:spcBef>
                  <a:spcPct val="0"/>
                </a:spcBef>
              </a:pPr>
              <a:t>13</a:t>
            </a:fld>
            <a:endParaRPr lang="zh-CN" altLang="en-US" smtClean="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zh-CN" altLang="zh-CN" sz="1200" kern="1200" dirty="0">
              <a:solidFill>
                <a:schemeClr val="tx1"/>
              </a:solidFill>
              <a:effectLst/>
              <a:latin typeface="+mn-lt"/>
              <a:ea typeface="+mn-ea"/>
              <a:cs typeface="+mn-cs"/>
            </a:endParaRPr>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731A033-4B3D-45EF-B22D-B9DB940D8342}" type="slidenum">
              <a:rPr lang="zh-CN" altLang="en-US" smtClean="0">
                <a:latin typeface="Arial" panose="020B0604020202020204" pitchFamily="34" charset="0"/>
              </a:rPr>
              <a:pPr>
                <a:spcBef>
                  <a:spcPct val="0"/>
                </a:spcBef>
              </a:pPr>
              <a:t>14</a:t>
            </a:fld>
            <a:endParaRPr lang="zh-CN" altLang="en-US"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pPr>
            <a:endParaRPr lang="fr-FR" altLang="zh-CN" dirty="0" smtClean="0">
              <a:latin typeface="宋体" panose="02010600030101010101" pitchFamily="2"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7515B46-43A1-45EC-846D-03C42E570ECE}" type="slidenum">
              <a:rPr lang="zh-CN" altLang="en-US" smtClean="0">
                <a:latin typeface="Arial" panose="020B0604020202020204" pitchFamily="34" charset="0"/>
              </a:rPr>
              <a:pPr>
                <a:spcBef>
                  <a:spcPct val="0"/>
                </a:spcBef>
              </a:pPr>
              <a:t>15</a:t>
            </a:fld>
            <a:endParaRPr lang="zh-CN" altLang="en-US" smtClean="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C3224EE-033F-4D22-BEA4-857E53DA97F5}" type="slidenum">
              <a:rPr lang="zh-CN" altLang="en-US" smtClean="0">
                <a:latin typeface="Arial" panose="020B0604020202020204" pitchFamily="34" charset="0"/>
              </a:rPr>
              <a:pPr>
                <a:spcBef>
                  <a:spcPct val="0"/>
                </a:spcBef>
              </a:pPr>
              <a:t>16</a:t>
            </a:fld>
            <a:endParaRPr lang="zh-CN" altLang="en-US"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1E144E4-DF2A-47C9-9713-BFB8EC9EF539}" type="slidenum">
              <a:rPr lang="zh-CN" altLang="en-US" smtClean="0">
                <a:latin typeface="Arial" panose="020B0604020202020204" pitchFamily="34" charset="0"/>
              </a:rPr>
              <a:pPr>
                <a:spcBef>
                  <a:spcPct val="0"/>
                </a:spcBef>
              </a:pPr>
              <a:t>17</a:t>
            </a:fld>
            <a:endParaRPr lang="zh-CN" altLang="en-US" smtClean="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endParaRPr lang="zh-CN" altLang="en-US" dirty="0"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8CB2DBA-6967-484F-9A54-5A0D4F683F82}" type="slidenum">
              <a:rPr lang="zh-CN" altLang="en-US" smtClean="0">
                <a:solidFill>
                  <a:srgbClr val="000000"/>
                </a:solidFill>
                <a:latin typeface="Arial" panose="020B0604020202020204" pitchFamily="34" charset="0"/>
              </a:rPr>
              <a:pPr>
                <a:spcBef>
                  <a:spcPct val="0"/>
                </a:spcBef>
              </a:pPr>
              <a:t>18</a:t>
            </a:fld>
            <a:endParaRPr lang="zh-CN" altLang="en-US" smtClean="0">
              <a:solidFill>
                <a:srgbClr val="000000"/>
              </a:solidFill>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6E0B06E-E4F5-49D6-B238-91CF8B472CA0}" type="slidenum">
              <a:rPr lang="zh-CN" altLang="en-US" smtClean="0">
                <a:latin typeface="Arial" panose="020B0604020202020204" pitchFamily="34" charset="0"/>
              </a:rPr>
              <a:pPr>
                <a:spcBef>
                  <a:spcPct val="0"/>
                </a:spcBef>
              </a:pPr>
              <a:t>19</a:t>
            </a:fld>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zh-CN" altLang="zh-CN" sz="1200" kern="1200" dirty="0">
              <a:solidFill>
                <a:schemeClr val="tx1"/>
              </a:solidFill>
              <a:effectLst/>
              <a:latin typeface="+mn-lt"/>
              <a:ea typeface="+mn-ea"/>
              <a:cs typeface="+mn-cs"/>
            </a:endParaRPr>
          </a:p>
        </p:txBody>
      </p:sp>
      <p:sp>
        <p:nvSpPr>
          <p:cNvPr id="51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232F931-D5FF-4C15-94A9-D6ED93A242AA}" type="slidenum">
              <a:rPr lang="zh-CN" altLang="en-US" smtClean="0">
                <a:latin typeface="Arial" panose="020B0604020202020204" pitchFamily="34" charset="0"/>
              </a:rPr>
              <a:pPr>
                <a:spcBef>
                  <a:spcPct val="0"/>
                </a:spcBef>
              </a:pPr>
              <a:t>2</a:t>
            </a:fld>
            <a:endParaRPr lang="zh-CN"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79E7373-02F8-40A9-A18A-8003E20EEBB2}" type="slidenum">
              <a:rPr lang="zh-CN" altLang="en-US" smtClean="0">
                <a:latin typeface="Arial" panose="020B0604020202020204" pitchFamily="34" charset="0"/>
              </a:rPr>
              <a:pPr>
                <a:spcBef>
                  <a:spcPct val="0"/>
                </a:spcBef>
              </a:pPr>
              <a:t>3</a:t>
            </a:fld>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A6F9893-579E-4D0D-94CB-4F9801CD6FC5}" type="slidenum">
              <a:rPr lang="zh-CN" altLang="en-US" smtClean="0">
                <a:latin typeface="Arial" panose="020B0604020202020204" pitchFamily="34" charset="0"/>
              </a:rPr>
              <a:pPr>
                <a:spcBef>
                  <a:spcPct val="0"/>
                </a:spcBef>
              </a:pPr>
              <a:t>4</a:t>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C28402B-081D-494F-ACB7-11D6F0153018}" type="slidenum">
              <a:rPr lang="zh-CN" altLang="en-US" smtClean="0">
                <a:latin typeface="Arial" panose="020B0604020202020204" pitchFamily="34" charset="0"/>
              </a:rPr>
              <a:pPr>
                <a:spcBef>
                  <a:spcPct val="0"/>
                </a:spcBef>
              </a:pPr>
              <a:t>5</a:t>
            </a:fld>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mn-lt"/>
                <a:ea typeface="+mn-ea"/>
                <a:cs typeface="+mn-cs"/>
              </a:rPr>
              <a:t>分了</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种情形，列的非常详细，对应填报即可。</a:t>
            </a:r>
          </a:p>
          <a:p>
            <a:endParaRPr lang="zh-CN" altLang="en-US" dirty="0"/>
          </a:p>
        </p:txBody>
      </p:sp>
      <p:sp>
        <p:nvSpPr>
          <p:cNvPr id="4" name="灯片编号占位符 3"/>
          <p:cNvSpPr>
            <a:spLocks noGrp="1"/>
          </p:cNvSpPr>
          <p:nvPr>
            <p:ph type="sldNum" sz="quarter" idx="10"/>
          </p:nvPr>
        </p:nvSpPr>
        <p:spPr/>
        <p:txBody>
          <a:bodyPr/>
          <a:lstStyle/>
          <a:p>
            <a:pPr>
              <a:defRPr/>
            </a:pPr>
            <a:fld id="{FB49F41A-9A78-4A91-B661-AF7F45A9721E}" type="slidenum">
              <a:rPr lang="zh-CN" altLang="en-US" smtClean="0"/>
              <a:pPr>
                <a:defRPr/>
              </a:pPr>
              <a:t>6</a:t>
            </a:fld>
            <a:endParaRPr lang="zh-CN" altLang="en-US"/>
          </a:p>
        </p:txBody>
      </p:sp>
    </p:spTree>
    <p:extLst>
      <p:ext uri="{BB962C8B-B14F-4D97-AF65-F5344CB8AC3E}">
        <p14:creationId xmlns:p14="http://schemas.microsoft.com/office/powerpoint/2010/main" val="2677272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1E807CC-FF09-4BF3-B1CF-F6DBDE7D8637}" type="slidenum">
              <a:rPr lang="zh-CN" altLang="en-US" smtClean="0">
                <a:latin typeface="Arial" panose="020B0604020202020204" pitchFamily="34" charset="0"/>
              </a:rPr>
              <a:pPr>
                <a:spcBef>
                  <a:spcPct val="0"/>
                </a:spcBef>
              </a:pPr>
              <a:t>7</a:t>
            </a:fld>
            <a:endParaRPr lang="zh-CN" altLang="en-US"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2E3B2EE-2F8A-453B-A153-EEBB51FCD701}" type="slidenum">
              <a:rPr lang="zh-CN" altLang="en-US" smtClean="0">
                <a:latin typeface="Arial" panose="020B0604020202020204" pitchFamily="34" charset="0"/>
              </a:rPr>
              <a:pPr>
                <a:spcBef>
                  <a:spcPct val="0"/>
                </a:spcBef>
              </a:pPr>
              <a:t>8</a:t>
            </a:fld>
            <a:endParaRPr lang="zh-CN" altLang="en-US"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18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DA5F8EE-8A15-44AB-AF6E-5D9C184A9750}" type="slidenum">
              <a:rPr lang="zh-CN" altLang="en-US" smtClean="0">
                <a:latin typeface="Arial" panose="020B0604020202020204" pitchFamily="34" charset="0"/>
              </a:rPr>
              <a:pPr>
                <a:spcBef>
                  <a:spcPct val="0"/>
                </a:spcBef>
              </a:pPr>
              <a:t>9</a:t>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19"/>
            <a:ext cx="7772400" cy="1102519"/>
          </a:xfrm>
        </p:spPr>
        <p:txBody>
          <a:bodyPr/>
          <a:lstStyle/>
          <a:p>
            <a:r>
              <a:rPr lang="fr-FR" smtClean="0"/>
              <a:t>Cliquez pour modifier le style du titre</a:t>
            </a:r>
            <a:endParaRPr lang="fr-CA"/>
          </a:p>
        </p:txBody>
      </p:sp>
      <p:sp>
        <p:nvSpPr>
          <p:cNvPr id="3" name="Sous-titr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CA"/>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BB2FB942-206E-4D80-B702-0C1890C1ED9D}" type="slidenum">
              <a:rPr lang="fr-FR" altLang="zh-CN"/>
              <a:pPr>
                <a:defRPr/>
              </a:pPr>
              <a:t>‹#›</a:t>
            </a:fld>
            <a:endParaRPr lang="fr-FR" altLang="zh-CN"/>
          </a:p>
        </p:txBody>
      </p:sp>
    </p:spTree>
    <p:extLst>
      <p:ext uri="{BB962C8B-B14F-4D97-AF65-F5344CB8AC3E}">
        <p14:creationId xmlns:p14="http://schemas.microsoft.com/office/powerpoint/2010/main" val="3639833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4923270-FFB4-4AA6-BC1B-FD3BE8F931B8}" type="slidenum">
              <a:rPr lang="fr-FR" altLang="zh-CN"/>
              <a:pPr>
                <a:defRPr/>
              </a:pPr>
              <a:t>‹#›</a:t>
            </a:fld>
            <a:endParaRPr lang="fr-FR" altLang="zh-CN"/>
          </a:p>
        </p:txBody>
      </p:sp>
    </p:spTree>
    <p:extLst>
      <p:ext uri="{BB962C8B-B14F-4D97-AF65-F5344CB8AC3E}">
        <p14:creationId xmlns:p14="http://schemas.microsoft.com/office/powerpoint/2010/main" val="2653775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05979"/>
            <a:ext cx="2057400" cy="4388644"/>
          </a:xfrm>
        </p:spPr>
        <p:txBody>
          <a:bodyPr vert="eaVert"/>
          <a:lstStyle/>
          <a:p>
            <a:r>
              <a:rPr lang="fr-FR" smtClean="0"/>
              <a:t>Cliquez pour modifier le style du titre</a:t>
            </a:r>
            <a:endParaRPr lang="fr-CA"/>
          </a:p>
        </p:txBody>
      </p:sp>
      <p:sp>
        <p:nvSpPr>
          <p:cNvPr id="3" name="Espace réservé du texte vertical 2"/>
          <p:cNvSpPr>
            <a:spLocks noGrp="1"/>
          </p:cNvSpPr>
          <p:nvPr>
            <p:ph type="body" orient="vert" idx="1"/>
          </p:nvPr>
        </p:nvSpPr>
        <p:spPr>
          <a:xfrm>
            <a:off x="457200" y="205979"/>
            <a:ext cx="6019800" cy="4388644"/>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D82BDC2A-C75E-4719-B911-AA5668925D98}" type="slidenum">
              <a:rPr lang="fr-FR" altLang="zh-CN"/>
              <a:pPr>
                <a:defRPr/>
              </a:pPr>
              <a:t>‹#›</a:t>
            </a:fld>
            <a:endParaRPr lang="fr-FR" altLang="zh-CN"/>
          </a:p>
        </p:txBody>
      </p:sp>
    </p:spTree>
    <p:extLst>
      <p:ext uri="{BB962C8B-B14F-4D97-AF65-F5344CB8AC3E}">
        <p14:creationId xmlns:p14="http://schemas.microsoft.com/office/powerpoint/2010/main" val="3369468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A"/>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942FDCF-FDFD-472B-A4A1-0027976A8035}" type="slidenum">
              <a:rPr lang="fr-FR" altLang="zh-CN"/>
              <a:pPr>
                <a:defRPr/>
              </a:pPr>
              <a:t>‹#›</a:t>
            </a:fld>
            <a:endParaRPr lang="fr-FR" altLang="zh-CN"/>
          </a:p>
        </p:txBody>
      </p:sp>
    </p:spTree>
    <p:extLst>
      <p:ext uri="{BB962C8B-B14F-4D97-AF65-F5344CB8AC3E}">
        <p14:creationId xmlns:p14="http://schemas.microsoft.com/office/powerpoint/2010/main" val="2495150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305176"/>
            <a:ext cx="7772400" cy="1021556"/>
          </a:xfrm>
        </p:spPr>
        <p:txBody>
          <a:bodyPr anchor="t"/>
          <a:lstStyle>
            <a:lvl1pPr algn="l">
              <a:defRPr sz="4000" b="1" cap="all"/>
            </a:lvl1pPr>
          </a:lstStyle>
          <a:p>
            <a:r>
              <a:rPr lang="fr-FR" smtClean="0"/>
              <a:t>Cliquez pour modifier le style du titre</a:t>
            </a:r>
            <a:endParaRPr lang="fr-CA"/>
          </a:p>
        </p:txBody>
      </p:sp>
      <p:sp>
        <p:nvSpPr>
          <p:cNvPr id="3" name="Espace réservé du texte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B8177F30-3F16-4F9F-A137-D9A187D85A93}" type="slidenum">
              <a:rPr lang="fr-FR" altLang="zh-CN"/>
              <a:pPr>
                <a:defRPr/>
              </a:pPr>
              <a:t>‹#›</a:t>
            </a:fld>
            <a:endParaRPr lang="fr-FR" altLang="zh-CN"/>
          </a:p>
        </p:txBody>
      </p:sp>
    </p:spTree>
    <p:extLst>
      <p:ext uri="{BB962C8B-B14F-4D97-AF65-F5344CB8AC3E}">
        <p14:creationId xmlns:p14="http://schemas.microsoft.com/office/powerpoint/2010/main" val="198259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A"/>
          </a:p>
        </p:txBody>
      </p:sp>
      <p:sp>
        <p:nvSpPr>
          <p:cNvPr id="3" name="Espace réservé du contenu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6563F49-05A2-4411-96E4-E38AFAD87DDB}" type="slidenum">
              <a:rPr lang="fr-FR" altLang="zh-CN"/>
              <a:pPr>
                <a:defRPr/>
              </a:pPr>
              <a:t>‹#›</a:t>
            </a:fld>
            <a:endParaRPr lang="fr-FR" altLang="zh-CN"/>
          </a:p>
        </p:txBody>
      </p:sp>
    </p:spTree>
    <p:extLst>
      <p:ext uri="{BB962C8B-B14F-4D97-AF65-F5344CB8AC3E}">
        <p14:creationId xmlns:p14="http://schemas.microsoft.com/office/powerpoint/2010/main" val="2216045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CA"/>
          </a:p>
        </p:txBody>
      </p:sp>
      <p:sp>
        <p:nvSpPr>
          <p:cNvPr id="3" name="Espace réservé du texte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9F9582FB-588F-45C5-B05B-5E27D1B916D4}" type="slidenum">
              <a:rPr lang="fr-FR" altLang="zh-CN"/>
              <a:pPr>
                <a:defRPr/>
              </a:pPr>
              <a:t>‹#›</a:t>
            </a:fld>
            <a:endParaRPr lang="fr-FR" altLang="zh-CN"/>
          </a:p>
        </p:txBody>
      </p:sp>
    </p:spTree>
    <p:extLst>
      <p:ext uri="{BB962C8B-B14F-4D97-AF65-F5344CB8AC3E}">
        <p14:creationId xmlns:p14="http://schemas.microsoft.com/office/powerpoint/2010/main" val="182552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A"/>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2AD4228C-3611-4D74-A022-079F51F461CB}" type="slidenum">
              <a:rPr lang="fr-FR" altLang="zh-CN"/>
              <a:pPr>
                <a:defRPr/>
              </a:pPr>
              <a:t>‹#›</a:t>
            </a:fld>
            <a:endParaRPr lang="fr-FR" altLang="zh-CN"/>
          </a:p>
        </p:txBody>
      </p:sp>
    </p:spTree>
    <p:extLst>
      <p:ext uri="{BB962C8B-B14F-4D97-AF65-F5344CB8AC3E}">
        <p14:creationId xmlns:p14="http://schemas.microsoft.com/office/powerpoint/2010/main" val="242138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145AA05B-22DC-4944-B50A-D0D452809657}" type="slidenum">
              <a:rPr lang="fr-FR" altLang="zh-CN"/>
              <a:pPr>
                <a:defRPr/>
              </a:pPr>
              <a:t>‹#›</a:t>
            </a:fld>
            <a:endParaRPr lang="fr-FR" altLang="zh-CN"/>
          </a:p>
        </p:txBody>
      </p:sp>
    </p:spTree>
    <p:extLst>
      <p:ext uri="{BB962C8B-B14F-4D97-AF65-F5344CB8AC3E}">
        <p14:creationId xmlns:p14="http://schemas.microsoft.com/office/powerpoint/2010/main" val="2946686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04787"/>
            <a:ext cx="3008313" cy="871538"/>
          </a:xfrm>
        </p:spPr>
        <p:txBody>
          <a:bodyPr anchor="b"/>
          <a:lstStyle>
            <a:lvl1pPr algn="l">
              <a:defRPr sz="2000" b="1"/>
            </a:lvl1pPr>
          </a:lstStyle>
          <a:p>
            <a:r>
              <a:rPr lang="fr-FR" smtClean="0"/>
              <a:t>Cliquez pour modifier le style du titre</a:t>
            </a:r>
            <a:endParaRPr lang="fr-CA"/>
          </a:p>
        </p:txBody>
      </p:sp>
      <p:sp>
        <p:nvSpPr>
          <p:cNvPr id="3" name="Espace réservé du contenu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A412CB36-28DE-4E77-80A3-A0DEA73756F5}" type="slidenum">
              <a:rPr lang="fr-FR" altLang="zh-CN"/>
              <a:pPr>
                <a:defRPr/>
              </a:pPr>
              <a:t>‹#›</a:t>
            </a:fld>
            <a:endParaRPr lang="fr-FR" altLang="zh-CN"/>
          </a:p>
        </p:txBody>
      </p:sp>
    </p:spTree>
    <p:extLst>
      <p:ext uri="{BB962C8B-B14F-4D97-AF65-F5344CB8AC3E}">
        <p14:creationId xmlns:p14="http://schemas.microsoft.com/office/powerpoint/2010/main" val="176611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3600450"/>
            <a:ext cx="5486400" cy="425054"/>
          </a:xfrm>
        </p:spPr>
        <p:txBody>
          <a:bodyPr anchor="b"/>
          <a:lstStyle>
            <a:lvl1pPr algn="l">
              <a:defRPr sz="2000" b="1"/>
            </a:lvl1pPr>
          </a:lstStyle>
          <a:p>
            <a:r>
              <a:rPr lang="fr-FR" smtClean="0"/>
              <a:t>Cliquez pour modifier le style du titre</a:t>
            </a:r>
            <a:endParaRPr lang="fr-CA"/>
          </a:p>
        </p:txBody>
      </p:sp>
      <p:sp>
        <p:nvSpPr>
          <p:cNvPr id="3" name="Espace réservé pour une imag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CA" noProof="0" smtClean="0"/>
          </a:p>
        </p:txBody>
      </p:sp>
      <p:sp>
        <p:nvSpPr>
          <p:cNvPr id="4" name="Espace réservé du texte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8740B0E-C96E-441A-8859-6ADDAD92686D}" type="slidenum">
              <a:rPr lang="fr-FR" altLang="zh-CN"/>
              <a:pPr>
                <a:defRPr/>
              </a:pPr>
              <a:t>‹#›</a:t>
            </a:fld>
            <a:endParaRPr lang="fr-FR" altLang="zh-CN"/>
          </a:p>
        </p:txBody>
      </p:sp>
    </p:spTree>
    <p:extLst>
      <p:ext uri="{BB962C8B-B14F-4D97-AF65-F5344CB8AC3E}">
        <p14:creationId xmlns:p14="http://schemas.microsoft.com/office/powerpoint/2010/main" val="2628337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zh-CN" smtClean="0"/>
              <a:t>Cliquez pour modifier le style du titre</a:t>
            </a:r>
          </a:p>
        </p:txBody>
      </p:sp>
      <p:sp>
        <p:nvSpPr>
          <p:cNvPr id="1027" name="Rectangle 3"/>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zh-CN" smtClean="0"/>
              <a:t>Cliquez pour modifier les styles du texte du masque</a:t>
            </a:r>
          </a:p>
          <a:p>
            <a:pPr lvl="1"/>
            <a:r>
              <a:rPr lang="fr-FR" altLang="zh-CN" smtClean="0"/>
              <a:t>Deuxième niveau</a:t>
            </a:r>
          </a:p>
          <a:p>
            <a:pPr lvl="2"/>
            <a:r>
              <a:rPr lang="fr-FR" altLang="zh-CN" smtClean="0"/>
              <a:t>Troisième niveau</a:t>
            </a:r>
          </a:p>
          <a:p>
            <a:pPr lvl="3"/>
            <a:r>
              <a:rPr lang="fr-FR" altLang="zh-CN" smtClean="0"/>
              <a:t>Quatrième niveau</a:t>
            </a:r>
          </a:p>
          <a:p>
            <a:pPr lvl="4"/>
            <a:r>
              <a:rPr lang="fr-FR" altLang="zh-CN" smtClean="0"/>
              <a:t>Cinquième niveau</a:t>
            </a:r>
          </a:p>
        </p:txBody>
      </p:sp>
      <p:sp>
        <p:nvSpPr>
          <p:cNvPr id="1028" name="Rectangle 4"/>
          <p:cNvSpPr>
            <a:spLocks noGrp="1" noChangeArrowheads="1"/>
          </p:cNvSpPr>
          <p:nvPr>
            <p:ph type="dt" sz="half" idx="2"/>
          </p:nvPr>
        </p:nvSpPr>
        <p:spPr bwMode="auto">
          <a:xfrm>
            <a:off x="457200" y="4684713"/>
            <a:ext cx="2133600"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宋体"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4684713"/>
            <a:ext cx="2895600"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宋体"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4684713"/>
            <a:ext cx="2133600"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ea typeface="宋体" panose="02010600030101010101" pitchFamily="2" charset="-122"/>
              </a:defRPr>
            </a:lvl1pPr>
          </a:lstStyle>
          <a:p>
            <a:pPr>
              <a:defRPr/>
            </a:pPr>
            <a:fld id="{A565D033-2B14-41E5-9DC9-0EB4FF1F2F37}" type="slidenum">
              <a:rPr lang="fr-FR" altLang="zh-CN"/>
              <a:pPr>
                <a:defRPr/>
              </a:pPr>
              <a:t>‹#›</a:t>
            </a:fld>
            <a:endParaRPr lang="fr-FR"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hyperlink" Target="&#36827;&#21475;&#25253;&#20851;&#21333;&#65288;&#24102;&#20869;&#23481;&#65289;.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36827;&#21475;&#25253;&#20851;&#21333;&#65288;&#24102;&#20869;&#23481;&#65289;.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2.jpeg"/><Relationship Id="rId7" Type="http://schemas.openxmlformats.org/officeDocument/2006/relationships/image" Target="../media/image4.tiff"/><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36827;&#21475;&#25253;&#20851;&#21333;.tif" TargetMode="External"/><Relationship Id="rId11" Type="http://schemas.openxmlformats.org/officeDocument/2006/relationships/image" Target="../media/image8.png"/><Relationship Id="rId5" Type="http://schemas.openxmlformats.org/officeDocument/2006/relationships/hyperlink" Target="&#36827;&#21475;&#25253;&#20851;&#21333;&#65288;&#24102;&#20869;&#23481;&#65289;.jpg" TargetMode="External"/><Relationship Id="rId15" Type="http://schemas.openxmlformats.org/officeDocument/2006/relationships/image" Target="../media/image12.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51520" y="1347614"/>
            <a:ext cx="8643937" cy="928687"/>
          </a:xfrm>
        </p:spPr>
        <p:txBody>
          <a:bodyPr/>
          <a:lstStyle/>
          <a:p>
            <a:pPr algn="l" eaLnBrk="1" hangingPunct="1"/>
            <a:r>
              <a:rPr lang="zh-CN" altLang="en-US" dirty="0" smtClean="0">
                <a:solidFill>
                  <a:schemeClr val="bg1"/>
                </a:solidFill>
                <a:latin typeface="方正小标宋_GBK" pitchFamily="65" charset="-122"/>
                <a:ea typeface="方正小标宋_GBK" pitchFamily="65" charset="-122"/>
              </a:rPr>
              <a:t>报关单填制规范及版式</a:t>
            </a:r>
            <a:r>
              <a:rPr lang="zh-CN" altLang="en-US" dirty="0" smtClean="0">
                <a:solidFill>
                  <a:schemeClr val="bg1"/>
                </a:solidFill>
                <a:latin typeface="方正小标宋_GBK" pitchFamily="65" charset="-122"/>
                <a:ea typeface="方正小标宋_GBK" pitchFamily="65" charset="-122"/>
              </a:rPr>
              <a:t>介绍（初稿）</a:t>
            </a:r>
            <a:endParaRPr lang="fr-FR" altLang="zh-TW" dirty="0" smtClean="0">
              <a:solidFill>
                <a:schemeClr val="bg1"/>
              </a:solidFill>
              <a:latin typeface="方正小标宋_GBK" pitchFamily="65" charset="-122"/>
              <a:ea typeface="方正小标宋_GBK" pitchFamily="65" charset="-122"/>
            </a:endParaRPr>
          </a:p>
        </p:txBody>
      </p:sp>
      <p:sp>
        <p:nvSpPr>
          <p:cNvPr id="3075" name="Rectangle 3"/>
          <p:cNvSpPr>
            <a:spLocks noGrp="1" noChangeArrowheads="1"/>
          </p:cNvSpPr>
          <p:nvPr>
            <p:ph type="subTitle" idx="1"/>
          </p:nvPr>
        </p:nvSpPr>
        <p:spPr>
          <a:xfrm>
            <a:off x="5857875" y="3579813"/>
            <a:ext cx="3038475" cy="887412"/>
          </a:xfrm>
        </p:spPr>
        <p:txBody>
          <a:bodyPr/>
          <a:lstStyle/>
          <a:p>
            <a:pPr eaLnBrk="1" hangingPunct="1"/>
            <a:r>
              <a:rPr lang="zh-CN" altLang="en-US" sz="2800" smtClean="0">
                <a:solidFill>
                  <a:srgbClr val="CA6800"/>
                </a:solidFill>
                <a:ea typeface="宋体" panose="02010600030101010101" pitchFamily="2" charset="-122"/>
              </a:rPr>
              <a:t>综合统计司</a:t>
            </a:r>
            <a:r>
              <a:rPr lang="fr-CA" altLang="zh-CN" sz="2800" smtClean="0">
                <a:solidFill>
                  <a:srgbClr val="CA6800"/>
                </a:solidFill>
                <a:ea typeface="宋体" panose="02010600030101010101" pitchFamily="2" charset="-122"/>
              </a:rPr>
              <a:t>2018.07</a:t>
            </a:r>
            <a:endParaRPr lang="fr-FR" altLang="zh-TW" sz="2800" smtClean="0">
              <a:solidFill>
                <a:srgbClr val="CA6800"/>
              </a:solidFill>
              <a:ea typeface="新細明體" pitchFamily="18"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5123" name="Rectangle 3"/>
          <p:cNvSpPr>
            <a:spLocks noGrp="1" noChangeArrowheads="1"/>
          </p:cNvSpPr>
          <p:nvPr>
            <p:ph type="body" idx="1"/>
          </p:nvPr>
        </p:nvSpPr>
        <p:spPr>
          <a:xfrm>
            <a:off x="457200" y="1492250"/>
            <a:ext cx="8229600" cy="3101975"/>
          </a:xfrm>
        </p:spPr>
        <p:txBody>
          <a:bodyPr/>
          <a:lstStyle/>
          <a:p>
            <a:pPr eaLnBrk="1" hangingPunct="1">
              <a:lnSpc>
                <a:spcPct val="90000"/>
              </a:lnSpc>
              <a:defRPr/>
            </a:pPr>
            <a:r>
              <a:rPr lang="zh-CN" altLang="en-US" dirty="0" smtClean="0">
                <a:ea typeface="宋体" charset="-122"/>
              </a:rPr>
              <a:t>九、运输方式</a:t>
            </a:r>
            <a:endParaRPr lang="en-US" altLang="zh-CN" dirty="0" smtClean="0">
              <a:ea typeface="宋体" charset="-122"/>
            </a:endParaRPr>
          </a:p>
          <a:p>
            <a:pPr marL="0" indent="0" eaLnBrk="1" hangingPunct="1">
              <a:lnSpc>
                <a:spcPct val="90000"/>
              </a:lnSpc>
              <a:buFontTx/>
              <a:buNone/>
              <a:defRPr/>
            </a:pPr>
            <a:r>
              <a:rPr lang="zh-CN" altLang="en-US" sz="1600" dirty="0" smtClean="0">
                <a:latin typeface="宋体" charset="-122"/>
                <a:ea typeface="宋体" charset="-122"/>
              </a:rPr>
              <a:t>    </a:t>
            </a:r>
            <a:endParaRPr lang="en-US" altLang="zh-CN" sz="1600" dirty="0" smtClean="0">
              <a:latin typeface="宋体" charset="-122"/>
              <a:ea typeface="宋体" charset="-122"/>
            </a:endParaRPr>
          </a:p>
          <a:p>
            <a:pPr marL="0" indent="0" eaLnBrk="1" hangingPunct="1">
              <a:lnSpc>
                <a:spcPct val="90000"/>
              </a:lnSpc>
              <a:buFontTx/>
              <a:buNone/>
              <a:defRPr/>
            </a:pPr>
            <a:endParaRPr lang="en-US" altLang="zh-CN" sz="1600" dirty="0" smtClean="0">
              <a:latin typeface="宋体" charset="-122"/>
              <a:ea typeface="宋体" charset="-122"/>
            </a:endParaRPr>
          </a:p>
          <a:p>
            <a:pPr marL="0" indent="0" eaLnBrk="1" hangingPunct="1">
              <a:lnSpc>
                <a:spcPct val="90000"/>
              </a:lnSpc>
              <a:buFontTx/>
              <a:buNone/>
              <a:defRPr/>
            </a:pPr>
            <a:r>
              <a:rPr lang="en-US" altLang="zh-CN" sz="1600" dirty="0" smtClean="0">
                <a:latin typeface="宋体" charset="-122"/>
                <a:ea typeface="宋体" charset="-122"/>
              </a:rPr>
              <a:t>    </a:t>
            </a:r>
            <a:r>
              <a:rPr lang="zh-CN" sz="2000" dirty="0" smtClean="0">
                <a:latin typeface="宋体" charset="-122"/>
                <a:ea typeface="宋体" charset="-122"/>
              </a:rPr>
              <a:t>进出境旅客随身携带货物</a:t>
            </a:r>
            <a:r>
              <a:rPr lang="zh-CN" altLang="en-US" sz="2000" dirty="0" smtClean="0">
                <a:latin typeface="宋体" charset="-122"/>
                <a:ea typeface="宋体" charset="-122"/>
              </a:rPr>
              <a:t>的运输方式由“</a:t>
            </a:r>
            <a:r>
              <a:rPr lang="zh-CN" sz="2000" b="1" dirty="0" smtClean="0">
                <a:solidFill>
                  <a:schemeClr val="accent2"/>
                </a:solidFill>
                <a:ea typeface="宋体" charset="-122"/>
              </a:rPr>
              <a:t>按旅客实际进出境方式所对应的运输方式填报</a:t>
            </a:r>
            <a:r>
              <a:rPr lang="zh-CN" altLang="en-US" sz="2000" dirty="0" smtClean="0">
                <a:latin typeface="宋体" charset="-122"/>
                <a:ea typeface="宋体" charset="-122"/>
              </a:rPr>
              <a:t>”改为</a:t>
            </a:r>
            <a:r>
              <a:rPr lang="zh-CN" sz="2000" dirty="0" smtClean="0">
                <a:latin typeface="宋体" charset="-122"/>
                <a:ea typeface="宋体" charset="-122"/>
              </a:rPr>
              <a:t>填报</a:t>
            </a:r>
            <a:r>
              <a:rPr lang="zh-CN" altLang="en-US" sz="2000" b="1" dirty="0" smtClean="0">
                <a:solidFill>
                  <a:srgbClr val="FF0000"/>
                </a:solidFill>
                <a:latin typeface="宋体" charset="-122"/>
                <a:ea typeface="宋体" charset="-122"/>
              </a:rPr>
              <a:t>‘</a:t>
            </a:r>
            <a:r>
              <a:rPr lang="zh-CN" sz="2000" b="1" dirty="0" smtClean="0">
                <a:solidFill>
                  <a:srgbClr val="FF0000"/>
                </a:solidFill>
                <a:latin typeface="宋体" charset="-122"/>
                <a:ea typeface="宋体" charset="-122"/>
              </a:rPr>
              <a:t>旅客携带</a:t>
            </a:r>
            <a:r>
              <a:rPr lang="zh-CN" altLang="en-US" sz="2000" b="1" dirty="0" smtClean="0">
                <a:solidFill>
                  <a:srgbClr val="FF0000"/>
                </a:solidFill>
                <a:latin typeface="宋体" charset="-122"/>
                <a:ea typeface="宋体" charset="-122"/>
              </a:rPr>
              <a:t>’</a:t>
            </a:r>
            <a:r>
              <a:rPr lang="zh-CN" sz="2000" b="1" dirty="0" smtClean="0">
                <a:solidFill>
                  <a:srgbClr val="FF0000"/>
                </a:solidFill>
                <a:latin typeface="宋体" charset="-122"/>
                <a:ea typeface="宋体" charset="-122"/>
              </a:rPr>
              <a:t>（代码</a:t>
            </a:r>
            <a:r>
              <a:rPr lang="en-US" altLang="zh-CN" sz="2000" b="1" dirty="0" smtClean="0">
                <a:solidFill>
                  <a:srgbClr val="FF0000"/>
                </a:solidFill>
                <a:ea typeface="宋体" charset="-122"/>
              </a:rPr>
              <a:t>L</a:t>
            </a:r>
            <a:r>
              <a:rPr lang="zh-CN" sz="2000" b="1" dirty="0" smtClean="0">
                <a:solidFill>
                  <a:srgbClr val="FF0000"/>
                </a:solidFill>
                <a:latin typeface="宋体" charset="-122"/>
                <a:ea typeface="宋体" charset="-122"/>
              </a:rPr>
              <a:t>）</a:t>
            </a:r>
            <a:r>
              <a:rPr lang="zh-CN" sz="2000" b="1" dirty="0" smtClean="0">
                <a:latin typeface="宋体" charset="-122"/>
                <a:ea typeface="宋体" charset="-122"/>
              </a:rPr>
              <a:t>”</a:t>
            </a:r>
            <a:endParaRPr lang="en-US" altLang="zh-CN" sz="2000" dirty="0" smtClean="0">
              <a:latin typeface="宋体" charset="-122"/>
              <a:ea typeface="宋体" charset="-122"/>
            </a:endParaRPr>
          </a:p>
          <a:p>
            <a:pPr marL="0" indent="0" eaLnBrk="1" hangingPunct="1">
              <a:lnSpc>
                <a:spcPct val="90000"/>
              </a:lnSpc>
              <a:buFontTx/>
              <a:buNone/>
              <a:defRPr/>
            </a:pPr>
            <a:endParaRPr lang="en-US" altLang="zh-CN" sz="2000" dirty="0" smtClean="0">
              <a:latin typeface="宋体" charset="-122"/>
              <a:ea typeface="宋体" charset="-122"/>
            </a:endParaRPr>
          </a:p>
          <a:p>
            <a:pPr marL="0" indent="0" eaLnBrk="1" hangingPunct="1">
              <a:lnSpc>
                <a:spcPct val="90000"/>
              </a:lnSpc>
              <a:buFontTx/>
              <a:buNone/>
              <a:defRPr/>
            </a:pPr>
            <a:r>
              <a:rPr lang="zh-CN" altLang="en-US" sz="2000" dirty="0" smtClean="0">
                <a:latin typeface="宋体" charset="-122"/>
                <a:ea typeface="宋体" charset="-122"/>
              </a:rPr>
              <a:t>    增加“</a:t>
            </a:r>
            <a:r>
              <a:rPr lang="zh-CN" sz="2000" dirty="0" smtClean="0">
                <a:ea typeface="宋体" charset="-122"/>
              </a:rPr>
              <a:t>以固定设施（包括输油、输水管道和输电网等）运输货物的，填报</a:t>
            </a:r>
            <a:r>
              <a:rPr lang="zh-CN" altLang="en-US" sz="2000" b="1" dirty="0" smtClean="0">
                <a:solidFill>
                  <a:srgbClr val="FF0000"/>
                </a:solidFill>
                <a:latin typeface="宋体" charset="-122"/>
                <a:ea typeface="宋体" charset="-122"/>
              </a:rPr>
              <a:t>‘</a:t>
            </a:r>
            <a:r>
              <a:rPr lang="zh-CN" sz="2000" b="1" dirty="0" smtClean="0">
                <a:solidFill>
                  <a:srgbClr val="FF0000"/>
                </a:solidFill>
                <a:latin typeface="宋体" charset="-122"/>
                <a:ea typeface="宋体" charset="-122"/>
              </a:rPr>
              <a:t>固定设施运输</a:t>
            </a:r>
            <a:r>
              <a:rPr lang="zh-CN" altLang="en-US" sz="2000" b="1" dirty="0" smtClean="0">
                <a:solidFill>
                  <a:srgbClr val="FF0000"/>
                </a:solidFill>
                <a:latin typeface="宋体" charset="-122"/>
                <a:ea typeface="宋体" charset="-122"/>
              </a:rPr>
              <a:t>’</a:t>
            </a:r>
            <a:r>
              <a:rPr lang="zh-CN" sz="2000" b="1" dirty="0" smtClean="0">
                <a:solidFill>
                  <a:srgbClr val="FF0000"/>
                </a:solidFill>
                <a:latin typeface="宋体" charset="-122"/>
                <a:ea typeface="宋体" charset="-122"/>
              </a:rPr>
              <a:t>（代码</a:t>
            </a:r>
            <a:r>
              <a:rPr lang="en-US" altLang="zh-CN" sz="2000" b="1" dirty="0" smtClean="0">
                <a:solidFill>
                  <a:srgbClr val="FF0000"/>
                </a:solidFill>
                <a:latin typeface="宋体" charset="-122"/>
                <a:ea typeface="宋体" charset="-122"/>
              </a:rPr>
              <a:t>G</a:t>
            </a:r>
            <a:r>
              <a:rPr lang="zh-CN" sz="2000" b="1" dirty="0" smtClean="0">
                <a:solidFill>
                  <a:srgbClr val="FF0000"/>
                </a:solidFill>
                <a:latin typeface="宋体" charset="-122"/>
                <a:ea typeface="宋体" charset="-122"/>
              </a:rPr>
              <a:t>）</a:t>
            </a:r>
            <a:r>
              <a:rPr lang="zh-CN" altLang="en-US" sz="2000" b="1" dirty="0" smtClean="0">
                <a:latin typeface="宋体" charset="-122"/>
                <a:ea typeface="宋体" charset="-122"/>
              </a:rPr>
              <a:t>”</a:t>
            </a:r>
            <a:endParaRPr lang="fr-FR" altLang="zh-CN" sz="2000" b="1" dirty="0" smtClean="0">
              <a:latin typeface="宋体" charset="-122"/>
              <a:ea typeface="宋体"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a:t>
            </a:r>
            <a:r>
              <a:rPr lang="zh-CN" altLang="en-US" sz="3200" dirty="0">
                <a:solidFill>
                  <a:schemeClr val="tx1"/>
                </a:solidFill>
                <a:latin typeface="方正黑体_GBK" panose="02000000000000000000" pitchFamily="2" charset="-122"/>
                <a:ea typeface="方正黑体_GBK" panose="02000000000000000000" pitchFamily="2" charset="-122"/>
              </a:rPr>
              <a:t>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10243" name="Rectangle 3"/>
          <p:cNvSpPr>
            <a:spLocks noGrp="1" noChangeArrowheads="1"/>
          </p:cNvSpPr>
          <p:nvPr>
            <p:ph type="body" idx="1"/>
          </p:nvPr>
        </p:nvSpPr>
        <p:spPr>
          <a:xfrm>
            <a:off x="457200" y="1492250"/>
            <a:ext cx="8229600" cy="3101975"/>
          </a:xfrm>
        </p:spPr>
        <p:txBody>
          <a:bodyPr/>
          <a:lstStyle/>
          <a:p>
            <a:pPr eaLnBrk="1" hangingPunct="1">
              <a:lnSpc>
                <a:spcPct val="90000"/>
              </a:lnSpc>
              <a:defRPr/>
            </a:pPr>
            <a:r>
              <a:rPr lang="zh-CN" altLang="en-US" sz="2400" dirty="0" smtClean="0">
                <a:ea typeface="宋体" charset="-122"/>
              </a:rPr>
              <a:t>十、</a:t>
            </a:r>
            <a:r>
              <a:rPr lang="zh-CN" sz="2400" dirty="0" smtClean="0">
                <a:ea typeface="宋体" charset="-122"/>
              </a:rPr>
              <a:t>运输工具名称及航次号</a:t>
            </a:r>
            <a:endParaRPr lang="en-US" altLang="zh-CN" sz="2400" dirty="0" smtClean="0">
              <a:ea typeface="宋体" charset="-122"/>
            </a:endParaRPr>
          </a:p>
          <a:p>
            <a:pPr marL="0" indent="0" eaLnBrk="1" hangingPunct="1">
              <a:lnSpc>
                <a:spcPct val="90000"/>
              </a:lnSpc>
              <a:buFontTx/>
              <a:buNone/>
              <a:defRPr/>
            </a:pPr>
            <a:r>
              <a:rPr lang="zh-CN" altLang="en-US" sz="1600" dirty="0" smtClean="0">
                <a:latin typeface="宋体" charset="-122"/>
                <a:ea typeface="宋体" charset="-122"/>
              </a:rPr>
              <a:t>    </a:t>
            </a:r>
            <a:r>
              <a:rPr lang="zh-CN" altLang="en-US" sz="1800" dirty="0" smtClean="0">
                <a:ea typeface="宋体" charset="-122"/>
              </a:rPr>
              <a:t>根据海关通关业务改革推进的实际情况，将适用的第一类报关单由</a:t>
            </a:r>
            <a:r>
              <a:rPr lang="zh-CN" altLang="en-US" sz="1800" dirty="0" smtClean="0">
                <a:latin typeface="宋体" charset="-122"/>
                <a:ea typeface="宋体" charset="-122"/>
              </a:rPr>
              <a:t>“直接在进出境地或采用</a:t>
            </a:r>
            <a:r>
              <a:rPr lang="zh-CN" altLang="en-US" sz="1800" b="1" dirty="0" smtClean="0">
                <a:solidFill>
                  <a:schemeClr val="accent2"/>
                </a:solidFill>
                <a:latin typeface="宋体" charset="-122"/>
                <a:ea typeface="宋体" charset="-122"/>
              </a:rPr>
              <a:t>区域通关一体化</a:t>
            </a:r>
            <a:r>
              <a:rPr lang="zh-CN" altLang="en-US" sz="1800" dirty="0" smtClean="0">
                <a:latin typeface="宋体" charset="-122"/>
                <a:ea typeface="宋体" charset="-122"/>
              </a:rPr>
              <a:t>通关模式办理报关手续的报关单”改为“</a:t>
            </a:r>
            <a:r>
              <a:rPr lang="zh-CN" sz="1800" dirty="0" smtClean="0">
                <a:ea typeface="宋体" charset="-122"/>
              </a:rPr>
              <a:t>直接在进出境地或采用</a:t>
            </a:r>
            <a:r>
              <a:rPr lang="zh-CN" sz="1800" b="1" dirty="0" smtClean="0">
                <a:solidFill>
                  <a:srgbClr val="FF0000"/>
                </a:solidFill>
                <a:latin typeface="方正黑体_GBK" pitchFamily="65" charset="-122"/>
                <a:ea typeface="方正黑体_GBK" pitchFamily="65" charset="-122"/>
              </a:rPr>
              <a:t>全国通关一体化</a:t>
            </a:r>
            <a:r>
              <a:rPr lang="zh-CN" sz="1800" dirty="0" smtClean="0">
                <a:ea typeface="宋体" charset="-122"/>
              </a:rPr>
              <a:t>通关模式办理报关手续的报关单</a:t>
            </a:r>
            <a:r>
              <a:rPr lang="zh-CN" altLang="en-US" sz="1800" dirty="0" smtClean="0">
                <a:latin typeface="宋体" charset="-122"/>
                <a:ea typeface="宋体" charset="-122"/>
              </a:rPr>
              <a:t>”</a:t>
            </a:r>
            <a:endParaRPr lang="en-US" altLang="zh-CN" sz="1800" dirty="0" smtClean="0">
              <a:latin typeface="宋体" charset="-122"/>
              <a:ea typeface="宋体" charset="-122"/>
            </a:endParaRPr>
          </a:p>
          <a:p>
            <a:pPr eaLnBrk="1" hangingPunct="1">
              <a:lnSpc>
                <a:spcPct val="90000"/>
              </a:lnSpc>
              <a:buFontTx/>
              <a:buNone/>
              <a:defRPr/>
            </a:pPr>
            <a:endParaRPr lang="en-US" altLang="zh-CN" sz="1600" dirty="0" smtClean="0">
              <a:latin typeface="宋体" charset="-122"/>
              <a:ea typeface="宋体" charset="-122"/>
            </a:endParaRPr>
          </a:p>
          <a:p>
            <a:pPr eaLnBrk="1" hangingPunct="1">
              <a:lnSpc>
                <a:spcPct val="90000"/>
              </a:lnSpc>
              <a:defRPr/>
            </a:pPr>
            <a:r>
              <a:rPr lang="zh-CN" altLang="en-US" sz="2400" dirty="0" smtClean="0">
                <a:ea typeface="宋体" charset="-122"/>
              </a:rPr>
              <a:t>十五、征免性质</a:t>
            </a:r>
            <a:endParaRPr lang="en-US" altLang="zh-CN" sz="2400" dirty="0" smtClean="0">
              <a:ea typeface="宋体" charset="-122"/>
            </a:endParaRPr>
          </a:p>
          <a:p>
            <a:pPr marL="0" indent="0" eaLnBrk="1" hangingPunct="1">
              <a:lnSpc>
                <a:spcPct val="90000"/>
              </a:lnSpc>
              <a:buFontTx/>
              <a:buNone/>
              <a:defRPr/>
            </a:pPr>
            <a:r>
              <a:rPr lang="zh-CN" altLang="en-US" sz="1800" dirty="0" smtClean="0">
                <a:ea typeface="宋体" charset="-122"/>
              </a:rPr>
              <a:t>       删除</a:t>
            </a:r>
            <a:r>
              <a:rPr lang="en-US" altLang="zh-CN" sz="1800" dirty="0" smtClean="0">
                <a:ea typeface="宋体" charset="-122"/>
              </a:rPr>
              <a:t>3</a:t>
            </a:r>
            <a:r>
              <a:rPr lang="zh-CN" altLang="en-US" sz="1800" dirty="0" smtClean="0">
                <a:ea typeface="宋体" charset="-122"/>
              </a:rPr>
              <a:t>款，其中加工贸易特殊情况填报要求</a:t>
            </a:r>
            <a:r>
              <a:rPr lang="en-US" altLang="zh-CN" sz="1800" dirty="0" smtClean="0">
                <a:ea typeface="宋体" charset="-122"/>
              </a:rPr>
              <a:t>2</a:t>
            </a:r>
            <a:r>
              <a:rPr lang="zh-CN" altLang="en-US" sz="1800" dirty="0" smtClean="0">
                <a:ea typeface="宋体" charset="-122"/>
              </a:rPr>
              <a:t>款：分别为</a:t>
            </a:r>
            <a:r>
              <a:rPr lang="zh-CN" altLang="en-US" sz="1800" dirty="0" smtClean="0">
                <a:latin typeface="宋体" charset="-122"/>
                <a:ea typeface="宋体" charset="-122"/>
              </a:rPr>
              <a:t>“保税工厂经营的加工贸易”和“外商投资企业为加工内销产品而进口的料件，属非保税加工的”。另</a:t>
            </a:r>
            <a:r>
              <a:rPr lang="en-US" altLang="zh-CN" sz="1800" dirty="0" smtClean="0">
                <a:ea typeface="宋体" charset="-122"/>
              </a:rPr>
              <a:t>1</a:t>
            </a:r>
            <a:r>
              <a:rPr lang="zh-CN" altLang="en-US" sz="1800" dirty="0" smtClean="0">
                <a:latin typeface="宋体" charset="-122"/>
                <a:ea typeface="宋体" charset="-122"/>
              </a:rPr>
              <a:t>款为“我国驻外使领馆工作人员、外国驻华机构及人员、非居民常驻人员、政府间协议规定等应税（消费税）进口自用小汽车，并且单台完税价格</a:t>
            </a:r>
            <a:r>
              <a:rPr lang="en-US" altLang="en-US" sz="1800" dirty="0" smtClean="0">
                <a:latin typeface="宋体" charset="-122"/>
                <a:ea typeface="宋体" charset="-122"/>
              </a:rPr>
              <a:t>130</a:t>
            </a:r>
            <a:r>
              <a:rPr lang="zh-CN" altLang="en-US" sz="1800" dirty="0" smtClean="0">
                <a:latin typeface="宋体" charset="-122"/>
                <a:ea typeface="宋体" charset="-122"/>
              </a:rPr>
              <a:t>万元及以上的，本栏目填报“特案”</a:t>
            </a:r>
            <a:endParaRPr lang="en-US" altLang="zh-CN" sz="1800" dirty="0" smtClean="0">
              <a:latin typeface="宋体" charset="-122"/>
              <a:ea typeface="宋体" charset="-122"/>
            </a:endParaRPr>
          </a:p>
          <a:p>
            <a:pPr eaLnBrk="1" hangingPunct="1">
              <a:lnSpc>
                <a:spcPct val="90000"/>
              </a:lnSpc>
              <a:buFontTx/>
              <a:buNone/>
              <a:defRPr/>
            </a:pPr>
            <a:endParaRPr lang="en-US" altLang="zh-CN" sz="1600" dirty="0" smtClean="0">
              <a:latin typeface="宋体" charset="-122"/>
              <a:ea typeface="宋体"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a:t>
            </a:r>
            <a:r>
              <a:rPr lang="zh-CN" altLang="en-US" sz="3200" dirty="0">
                <a:solidFill>
                  <a:schemeClr val="tx1"/>
                </a:solidFill>
                <a:latin typeface="方正黑体_GBK" panose="02000000000000000000" pitchFamily="2" charset="-122"/>
                <a:ea typeface="方正黑体_GBK" panose="02000000000000000000" pitchFamily="2" charset="-122"/>
              </a:rPr>
              <a:t>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11267" name="Rectangle 3"/>
          <p:cNvSpPr>
            <a:spLocks noGrp="1" noChangeArrowheads="1"/>
          </p:cNvSpPr>
          <p:nvPr>
            <p:ph type="body" idx="1"/>
          </p:nvPr>
        </p:nvSpPr>
        <p:spPr>
          <a:xfrm>
            <a:off x="467544" y="1347614"/>
            <a:ext cx="8229600" cy="3101975"/>
          </a:xfrm>
        </p:spPr>
        <p:txBody>
          <a:bodyPr/>
          <a:lstStyle/>
          <a:p>
            <a:pPr eaLnBrk="1" hangingPunct="1">
              <a:lnSpc>
                <a:spcPct val="90000"/>
              </a:lnSpc>
              <a:defRPr/>
            </a:pPr>
            <a:r>
              <a:rPr lang="zh-CN" altLang="en-US" sz="2400" dirty="0" smtClean="0">
                <a:ea typeface="宋体" charset="-122"/>
              </a:rPr>
              <a:t>十三、</a:t>
            </a:r>
            <a:r>
              <a:rPr lang="zh-CN" sz="2400" dirty="0" smtClean="0">
                <a:ea typeface="宋体" charset="-122"/>
              </a:rPr>
              <a:t>消费使用单位</a:t>
            </a:r>
            <a:r>
              <a:rPr lang="en-US" altLang="zh-CN" sz="2400" dirty="0" smtClean="0">
                <a:ea typeface="宋体" charset="-122"/>
              </a:rPr>
              <a:t>/</a:t>
            </a:r>
            <a:r>
              <a:rPr lang="zh-CN" sz="2400" dirty="0" smtClean="0">
                <a:ea typeface="宋体" charset="-122"/>
              </a:rPr>
              <a:t>生产销售单位</a:t>
            </a:r>
            <a:endParaRPr lang="en-US" altLang="zh-CN" sz="2400" dirty="0" smtClean="0">
              <a:ea typeface="宋体" charset="-122"/>
            </a:endParaRPr>
          </a:p>
          <a:p>
            <a:pPr marL="0" indent="0" eaLnBrk="1" hangingPunct="1">
              <a:lnSpc>
                <a:spcPct val="90000"/>
              </a:lnSpc>
              <a:buFontTx/>
              <a:buNone/>
              <a:defRPr/>
            </a:pPr>
            <a:r>
              <a:rPr lang="zh-CN" altLang="en-US" sz="1600" dirty="0" smtClean="0">
                <a:latin typeface="宋体" charset="-122"/>
                <a:ea typeface="宋体" charset="-122"/>
              </a:rPr>
              <a:t>    </a:t>
            </a:r>
            <a:r>
              <a:rPr lang="zh-CN" altLang="en-US" sz="1800" dirty="0" smtClean="0">
                <a:latin typeface="宋体" charset="-122"/>
                <a:ea typeface="宋体" charset="-122"/>
              </a:rPr>
              <a:t>一是删除“</a:t>
            </a:r>
            <a:r>
              <a:rPr lang="zh-CN" sz="1800" dirty="0" smtClean="0">
                <a:ea typeface="宋体" charset="-122"/>
              </a:rPr>
              <a:t>使用</a:t>
            </a:r>
            <a:r>
              <a:rPr lang="zh-CN" altLang="zh-CN" sz="1800" dirty="0" smtClean="0">
                <a:ea typeface="宋体" charset="-122"/>
              </a:rPr>
              <a:t>《</a:t>
            </a:r>
            <a:r>
              <a:rPr lang="zh-CN" sz="1800" dirty="0" smtClean="0">
                <a:ea typeface="宋体" charset="-122"/>
              </a:rPr>
              <a:t>加工贸易手册</a:t>
            </a:r>
            <a:r>
              <a:rPr lang="zh-CN" altLang="zh-CN" sz="1800" dirty="0" smtClean="0">
                <a:ea typeface="宋体" charset="-122"/>
              </a:rPr>
              <a:t>》</a:t>
            </a:r>
            <a:r>
              <a:rPr lang="zh-CN" sz="1800" dirty="0" smtClean="0">
                <a:ea typeface="宋体" charset="-122"/>
              </a:rPr>
              <a:t>管理的货物，消费使用单位</a:t>
            </a:r>
            <a:r>
              <a:rPr lang="en-US" altLang="zh-CN" sz="1800" dirty="0" smtClean="0">
                <a:ea typeface="宋体" charset="-122"/>
              </a:rPr>
              <a:t>/</a:t>
            </a:r>
            <a:r>
              <a:rPr lang="zh-CN" sz="1800" dirty="0" smtClean="0">
                <a:ea typeface="宋体" charset="-122"/>
              </a:rPr>
              <a:t>生产销售单位应与</a:t>
            </a:r>
            <a:r>
              <a:rPr lang="zh-CN" altLang="zh-CN" sz="1800" dirty="0" smtClean="0">
                <a:ea typeface="宋体" charset="-122"/>
              </a:rPr>
              <a:t>《</a:t>
            </a:r>
            <a:r>
              <a:rPr lang="zh-CN" sz="1800" dirty="0" smtClean="0">
                <a:ea typeface="宋体" charset="-122"/>
              </a:rPr>
              <a:t>加工贸易手册</a:t>
            </a:r>
            <a:r>
              <a:rPr lang="zh-CN" altLang="zh-CN" sz="1800" dirty="0" smtClean="0">
                <a:ea typeface="宋体" charset="-122"/>
              </a:rPr>
              <a:t>》</a:t>
            </a:r>
            <a:r>
              <a:rPr lang="zh-CN" sz="1800" dirty="0" smtClean="0">
                <a:ea typeface="宋体" charset="-122"/>
              </a:rPr>
              <a:t>的</a:t>
            </a:r>
            <a:r>
              <a:rPr lang="zh-CN" altLang="en-US" sz="1800" dirty="0" smtClean="0">
                <a:latin typeface="宋体" charset="-122"/>
                <a:ea typeface="宋体" charset="-122"/>
              </a:rPr>
              <a:t>‘加工企业’一</a:t>
            </a:r>
            <a:r>
              <a:rPr lang="zh-CN" sz="1800" dirty="0" smtClean="0">
                <a:ea typeface="宋体" charset="-122"/>
              </a:rPr>
              <a:t>致</a:t>
            </a:r>
            <a:r>
              <a:rPr lang="en-US" sz="1800" dirty="0" smtClean="0"/>
              <a:t> </a:t>
            </a:r>
            <a:r>
              <a:rPr lang="zh-CN" altLang="en-US" sz="1800" dirty="0" smtClean="0">
                <a:latin typeface="宋体" charset="-122"/>
                <a:ea typeface="宋体" charset="-122"/>
              </a:rPr>
              <a:t>”的表述；</a:t>
            </a:r>
            <a:endParaRPr lang="en-US" altLang="zh-CN" sz="1800" dirty="0" smtClean="0">
              <a:latin typeface="宋体" charset="-122"/>
              <a:ea typeface="宋体" charset="-122"/>
            </a:endParaRPr>
          </a:p>
          <a:p>
            <a:pPr marL="0" indent="0" eaLnBrk="1" hangingPunct="1">
              <a:lnSpc>
                <a:spcPct val="90000"/>
              </a:lnSpc>
              <a:buFontTx/>
              <a:buNone/>
              <a:defRPr/>
            </a:pPr>
            <a:r>
              <a:rPr lang="zh-CN" altLang="en-US" sz="1800" dirty="0" smtClean="0">
                <a:latin typeface="宋体" charset="-122"/>
                <a:ea typeface="宋体" charset="-122"/>
              </a:rPr>
              <a:t>    二是增加</a:t>
            </a:r>
            <a:r>
              <a:rPr lang="zh-CN" altLang="en-US" sz="1800" b="1" dirty="0" smtClean="0">
                <a:solidFill>
                  <a:srgbClr val="FF0000"/>
                </a:solidFill>
                <a:latin typeface="宋体" charset="-122"/>
                <a:ea typeface="宋体" charset="-122"/>
              </a:rPr>
              <a:t>涉</a:t>
            </a:r>
            <a:r>
              <a:rPr lang="zh-CN" sz="1800" b="1" dirty="0" smtClean="0">
                <a:solidFill>
                  <a:srgbClr val="FF0000"/>
                </a:solidFill>
                <a:ea typeface="宋体" charset="-122"/>
              </a:rPr>
              <a:t>海关特殊监管区域</a:t>
            </a:r>
            <a:r>
              <a:rPr lang="zh-CN" altLang="en-US" sz="1800" b="1" dirty="0" smtClean="0">
                <a:solidFill>
                  <a:srgbClr val="FF0000"/>
                </a:solidFill>
                <a:ea typeface="宋体" charset="-122"/>
              </a:rPr>
              <a:t>货物报关单</a:t>
            </a:r>
            <a:r>
              <a:rPr lang="zh-CN" altLang="en-US" sz="1800" dirty="0" smtClean="0">
                <a:ea typeface="宋体" charset="-122"/>
              </a:rPr>
              <a:t>的填报要求</a:t>
            </a:r>
            <a:r>
              <a:rPr lang="zh-CN" altLang="en-US" sz="1800" dirty="0" smtClean="0">
                <a:latin typeface="宋体" charset="-122"/>
                <a:ea typeface="宋体" charset="-122"/>
              </a:rPr>
              <a:t>；</a:t>
            </a:r>
            <a:endParaRPr lang="en-US" altLang="zh-CN" sz="1800" dirty="0" smtClean="0">
              <a:latin typeface="宋体" charset="-122"/>
              <a:ea typeface="宋体" charset="-122"/>
            </a:endParaRPr>
          </a:p>
          <a:p>
            <a:pPr marL="0" indent="0">
              <a:buFontTx/>
              <a:buNone/>
              <a:defRPr/>
            </a:pPr>
            <a:r>
              <a:rPr lang="zh-CN" altLang="en-US" sz="1800" dirty="0" smtClean="0">
                <a:latin typeface="宋体" charset="-122"/>
                <a:ea typeface="宋体" charset="-122"/>
              </a:rPr>
              <a:t>    三是修改了编码的填报要求。由原按照</a:t>
            </a:r>
            <a:r>
              <a:rPr lang="zh-CN" altLang="en-US" sz="1800" b="1" dirty="0" smtClean="0">
                <a:solidFill>
                  <a:schemeClr val="accent6"/>
                </a:solidFill>
                <a:latin typeface="宋体" charset="-122"/>
                <a:ea typeface="宋体" charset="-122"/>
              </a:rPr>
              <a:t>是否在海关注册登记</a:t>
            </a:r>
            <a:r>
              <a:rPr lang="zh-CN" altLang="en-US" sz="1800" dirty="0" smtClean="0">
                <a:latin typeface="宋体" charset="-122"/>
                <a:ea typeface="宋体" charset="-122"/>
              </a:rPr>
              <a:t>适用不同填报要求改为按照</a:t>
            </a:r>
            <a:r>
              <a:rPr lang="zh-CN" altLang="en-US" sz="1800" b="1" dirty="0" smtClean="0">
                <a:solidFill>
                  <a:srgbClr val="FF0000"/>
                </a:solidFill>
                <a:latin typeface="宋体" charset="-122"/>
                <a:ea typeface="宋体" charset="-122"/>
              </a:rPr>
              <a:t>是否有</a:t>
            </a:r>
            <a:r>
              <a:rPr lang="en-US" altLang="zh-CN" sz="1800" b="1" dirty="0" smtClean="0">
                <a:solidFill>
                  <a:srgbClr val="FF0000"/>
                </a:solidFill>
                <a:ea typeface="宋体" charset="-122"/>
              </a:rPr>
              <a:t>18</a:t>
            </a:r>
            <a:r>
              <a:rPr lang="zh-CN" sz="1800" b="1" dirty="0" smtClean="0">
                <a:solidFill>
                  <a:srgbClr val="FF0000"/>
                </a:solidFill>
                <a:ea typeface="宋体" charset="-122"/>
              </a:rPr>
              <a:t>位法人和其他组织统一社会信用代码</a:t>
            </a:r>
            <a:r>
              <a:rPr lang="zh-CN" altLang="en-US" sz="1800" dirty="0" smtClean="0">
                <a:ea typeface="宋体" charset="-122"/>
              </a:rPr>
              <a:t>确定具体填报要求</a:t>
            </a:r>
            <a:r>
              <a:rPr lang="zh-CN" altLang="en-US" sz="1800" dirty="0" smtClean="0">
                <a:latin typeface="宋体" charset="-122"/>
                <a:ea typeface="宋体" charset="-122"/>
              </a:rPr>
              <a:t>；</a:t>
            </a:r>
            <a:endParaRPr lang="en-US" altLang="zh-CN" sz="1800" dirty="0" smtClean="0">
              <a:latin typeface="宋体" charset="-122"/>
              <a:ea typeface="宋体" charset="-122"/>
            </a:endParaRPr>
          </a:p>
          <a:p>
            <a:pPr marL="0" indent="0">
              <a:buFontTx/>
              <a:buNone/>
              <a:defRPr/>
            </a:pPr>
            <a:r>
              <a:rPr lang="zh-CN" altLang="en-US" sz="1800" dirty="0" smtClean="0">
                <a:latin typeface="宋体" charset="-122"/>
                <a:ea typeface="宋体" charset="-122"/>
              </a:rPr>
              <a:t>    四是增加“</a:t>
            </a:r>
            <a:r>
              <a:rPr lang="zh-CN" altLang="en-US" sz="1800" dirty="0" smtClean="0">
                <a:ea typeface="宋体" charset="-122"/>
              </a:rPr>
              <a:t>消费使用单位</a:t>
            </a:r>
            <a:r>
              <a:rPr lang="en-US" altLang="zh-CN" sz="1800" dirty="0" smtClean="0">
                <a:ea typeface="宋体" charset="-122"/>
              </a:rPr>
              <a:t>/</a:t>
            </a:r>
            <a:r>
              <a:rPr lang="zh-CN" altLang="en-US" sz="1800" dirty="0" smtClean="0">
                <a:ea typeface="宋体" charset="-122"/>
              </a:rPr>
              <a:t>生产销售单位”</a:t>
            </a:r>
            <a:r>
              <a:rPr lang="zh-CN" sz="1800" dirty="0" smtClean="0">
                <a:ea typeface="宋体" charset="-122"/>
              </a:rPr>
              <a:t>为</a:t>
            </a:r>
            <a:r>
              <a:rPr lang="zh-CN" sz="1800" b="1" dirty="0" smtClean="0">
                <a:solidFill>
                  <a:srgbClr val="FF0000"/>
                </a:solidFill>
                <a:ea typeface="宋体" charset="-122"/>
              </a:rPr>
              <a:t>自然人</a:t>
            </a:r>
            <a:r>
              <a:rPr lang="zh-CN" altLang="en-US" sz="1800" dirty="0" smtClean="0">
                <a:ea typeface="宋体" charset="-122"/>
              </a:rPr>
              <a:t>情形下</a:t>
            </a:r>
            <a:r>
              <a:rPr lang="zh-CN" sz="1800" dirty="0" smtClean="0">
                <a:ea typeface="宋体" charset="-122"/>
              </a:rPr>
              <a:t>的</a:t>
            </a:r>
            <a:r>
              <a:rPr lang="zh-CN" altLang="en-US" sz="1800" dirty="0" smtClean="0">
                <a:ea typeface="宋体" charset="-122"/>
              </a:rPr>
              <a:t>填报要求</a:t>
            </a:r>
            <a:r>
              <a:rPr lang="zh-CN" altLang="en-US" sz="1800" b="1" dirty="0" smtClean="0">
                <a:ea typeface="宋体" charset="-122"/>
              </a:rPr>
              <a:t>。</a:t>
            </a:r>
            <a:endParaRPr lang="en-US" altLang="zh-CN" sz="1800" b="1" dirty="0" smtClean="0">
              <a:ea typeface="宋体" charset="-122"/>
            </a:endParaRPr>
          </a:p>
          <a:p>
            <a:pPr marL="0" indent="0">
              <a:buFontTx/>
              <a:buNone/>
              <a:defRPr/>
            </a:pPr>
            <a:endParaRPr lang="en-US" altLang="zh-CN" sz="1800" b="1" dirty="0" smtClean="0">
              <a:ea typeface="宋体" charset="-122"/>
            </a:endParaRPr>
          </a:p>
          <a:p>
            <a:pPr eaLnBrk="1" hangingPunct="1">
              <a:lnSpc>
                <a:spcPct val="90000"/>
              </a:lnSpc>
              <a:defRPr/>
            </a:pPr>
            <a:r>
              <a:rPr lang="zh-CN" altLang="en-US" sz="2400" dirty="0" smtClean="0">
                <a:ea typeface="宋体" charset="-122"/>
              </a:rPr>
              <a:t>十四、监管方式</a:t>
            </a:r>
            <a:endParaRPr lang="en-US" altLang="zh-CN" sz="2400" dirty="0" smtClean="0">
              <a:ea typeface="宋体" charset="-122"/>
            </a:endParaRPr>
          </a:p>
          <a:p>
            <a:pPr marL="0" indent="0" eaLnBrk="1" hangingPunct="1">
              <a:lnSpc>
                <a:spcPct val="90000"/>
              </a:lnSpc>
              <a:buFontTx/>
              <a:buNone/>
              <a:defRPr/>
            </a:pPr>
            <a:r>
              <a:rPr lang="zh-CN" altLang="en-US" sz="1800" dirty="0" smtClean="0">
                <a:latin typeface="宋体" charset="-122"/>
                <a:ea typeface="宋体" charset="-122"/>
              </a:rPr>
              <a:t>    删除加工贸易的特殊情况填报要求</a:t>
            </a:r>
            <a:r>
              <a:rPr lang="en-US" altLang="zh-CN" sz="1800" dirty="0" smtClean="0">
                <a:latin typeface="宋体" charset="-122"/>
                <a:ea typeface="宋体" charset="-122"/>
              </a:rPr>
              <a:t>4</a:t>
            </a:r>
            <a:r>
              <a:rPr lang="zh-CN" altLang="en-US" sz="1800" dirty="0" smtClean="0">
                <a:latin typeface="宋体" charset="-122"/>
                <a:ea typeface="宋体" charset="-122"/>
              </a:rPr>
              <a:t>项</a:t>
            </a:r>
            <a:endParaRPr lang="fr-FR" altLang="zh-CN" sz="1800" dirty="0" smtClean="0">
              <a:latin typeface="宋体" charset="-122"/>
              <a:ea typeface="宋体" charset="-122"/>
            </a:endParaRPr>
          </a:p>
          <a:p>
            <a:pPr marL="0" indent="0">
              <a:buFontTx/>
              <a:buNone/>
              <a:defRPr/>
            </a:pPr>
            <a:endParaRPr lang="fr-FR" altLang="zh-CN" sz="1600" dirty="0" smtClean="0">
              <a:latin typeface="宋体" charset="-122"/>
              <a:ea typeface="宋体"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a:t>
            </a:r>
            <a:r>
              <a:rPr lang="zh-CN" altLang="en-US" sz="3200" dirty="0">
                <a:solidFill>
                  <a:schemeClr val="tx1"/>
                </a:solidFill>
                <a:latin typeface="方正黑体_GBK" panose="02000000000000000000" pitchFamily="2" charset="-122"/>
                <a:ea typeface="方正黑体_GBK" panose="02000000000000000000" pitchFamily="2" charset="-122"/>
              </a:rPr>
              <a:t>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12291" name="Rectangle 3"/>
          <p:cNvSpPr>
            <a:spLocks noGrp="1" noChangeArrowheads="1"/>
          </p:cNvSpPr>
          <p:nvPr>
            <p:ph type="body" idx="1"/>
          </p:nvPr>
        </p:nvSpPr>
        <p:spPr>
          <a:xfrm>
            <a:off x="457200" y="1492250"/>
            <a:ext cx="8229600" cy="3222625"/>
          </a:xfrm>
        </p:spPr>
        <p:txBody>
          <a:bodyPr/>
          <a:lstStyle/>
          <a:p>
            <a:pPr eaLnBrk="1" hangingPunct="1">
              <a:lnSpc>
                <a:spcPct val="90000"/>
              </a:lnSpc>
              <a:defRPr/>
            </a:pPr>
            <a:r>
              <a:rPr lang="zh-CN" altLang="en-US" sz="2400" dirty="0" smtClean="0">
                <a:ea typeface="宋体" charset="-122"/>
              </a:rPr>
              <a:t>二十三、包装种类</a:t>
            </a:r>
            <a:endParaRPr lang="en-US" altLang="zh-CN" sz="2400" dirty="0" smtClean="0">
              <a:ea typeface="宋体" charset="-122"/>
            </a:endParaRPr>
          </a:p>
          <a:p>
            <a:pPr marL="0" indent="0" eaLnBrk="1" hangingPunct="1">
              <a:lnSpc>
                <a:spcPct val="90000"/>
              </a:lnSpc>
              <a:buFontTx/>
              <a:buNone/>
              <a:defRPr/>
            </a:pPr>
            <a:r>
              <a:rPr lang="zh-CN" altLang="en-US" sz="1800" dirty="0" smtClean="0">
                <a:latin typeface="宋体" charset="-122"/>
                <a:ea typeface="宋体" charset="-122"/>
              </a:rPr>
              <a:t>    由“填报</a:t>
            </a:r>
            <a:r>
              <a:rPr lang="zh-CN" sz="1800" dirty="0" smtClean="0">
                <a:ea typeface="宋体" charset="-122"/>
              </a:rPr>
              <a:t>实际外包装种类</a:t>
            </a:r>
            <a:r>
              <a:rPr lang="zh-CN" altLang="en-US" sz="1800" dirty="0" smtClean="0">
                <a:latin typeface="宋体" charset="-122"/>
                <a:ea typeface="宋体" charset="-122"/>
              </a:rPr>
              <a:t>”改为“填报</a:t>
            </a:r>
            <a:r>
              <a:rPr lang="zh-CN" altLang="en-US" sz="1800" b="1" dirty="0" smtClean="0">
                <a:solidFill>
                  <a:srgbClr val="FF0000"/>
                </a:solidFill>
                <a:latin typeface="方正黑体_GBK" pitchFamily="65" charset="-122"/>
                <a:ea typeface="方正黑体_GBK" pitchFamily="65" charset="-122"/>
              </a:rPr>
              <a:t>所有</a:t>
            </a:r>
            <a:r>
              <a:rPr lang="zh-CN" altLang="en-US" sz="1800" dirty="0" smtClean="0">
                <a:latin typeface="宋体" charset="-122"/>
                <a:ea typeface="宋体" charset="-122"/>
              </a:rPr>
              <a:t>包装</a:t>
            </a:r>
            <a:r>
              <a:rPr lang="zh-CN" altLang="en-US" sz="1800" b="1" dirty="0" smtClean="0">
                <a:solidFill>
                  <a:srgbClr val="FF0000"/>
                </a:solidFill>
                <a:latin typeface="方正黑体_GBK" pitchFamily="65" charset="-122"/>
                <a:ea typeface="方正黑体_GBK" pitchFamily="65" charset="-122"/>
              </a:rPr>
              <a:t>材料</a:t>
            </a:r>
            <a:r>
              <a:rPr lang="zh-CN" altLang="en-US" sz="1800" dirty="0" smtClean="0">
                <a:latin typeface="宋体" charset="-122"/>
                <a:ea typeface="宋体" charset="-122"/>
              </a:rPr>
              <a:t>”。“包装材料”包括“运输包装和其他包装”，其中，“运输包装”指提运单所列货物件数单位对应的包装，“其他包装”包括货物的</a:t>
            </a:r>
            <a:r>
              <a:rPr lang="zh-CN" altLang="en-US" sz="1800" dirty="0" smtClean="0">
                <a:latin typeface="宋体" charset="-122"/>
                <a:ea typeface="宋体" charset="-122"/>
                <a:hlinkClick r:id="rId4" action="ppaction://hlinkfile"/>
              </a:rPr>
              <a:t>各类包装</a:t>
            </a:r>
            <a:r>
              <a:rPr lang="zh-CN" altLang="en-US" sz="1800" dirty="0" smtClean="0">
                <a:latin typeface="宋体" charset="-122"/>
                <a:ea typeface="宋体" charset="-122"/>
              </a:rPr>
              <a:t>，以及植物性铺垫材料等</a:t>
            </a:r>
            <a:endParaRPr lang="en-US" altLang="zh-CN" sz="1800" dirty="0" smtClean="0">
              <a:latin typeface="宋体" charset="-122"/>
              <a:ea typeface="宋体" charset="-122"/>
            </a:endParaRPr>
          </a:p>
          <a:p>
            <a:pPr eaLnBrk="1" hangingPunct="1">
              <a:lnSpc>
                <a:spcPct val="90000"/>
              </a:lnSpc>
              <a:buFontTx/>
              <a:buNone/>
              <a:defRPr/>
            </a:pPr>
            <a:endParaRPr lang="en-US" altLang="zh-CN" sz="1600" dirty="0" smtClean="0">
              <a:latin typeface="宋体" charset="-122"/>
              <a:ea typeface="宋体" charset="-122"/>
            </a:endParaRPr>
          </a:p>
          <a:p>
            <a:pPr eaLnBrk="1" hangingPunct="1">
              <a:lnSpc>
                <a:spcPct val="90000"/>
              </a:lnSpc>
              <a:defRPr/>
            </a:pPr>
            <a:r>
              <a:rPr lang="zh-CN" altLang="en-US" sz="2400" dirty="0" smtClean="0">
                <a:ea typeface="宋体" charset="-122"/>
              </a:rPr>
              <a:t>三十三、项号</a:t>
            </a:r>
            <a:endParaRPr lang="en-US" altLang="zh-CN" sz="2400" dirty="0" smtClean="0">
              <a:ea typeface="宋体" charset="-122"/>
            </a:endParaRPr>
          </a:p>
          <a:p>
            <a:pPr eaLnBrk="1" hangingPunct="1">
              <a:lnSpc>
                <a:spcPct val="90000"/>
              </a:lnSpc>
              <a:buFontTx/>
              <a:buNone/>
              <a:defRPr/>
            </a:pPr>
            <a:r>
              <a:rPr lang="zh-CN" altLang="en-US" sz="1800" dirty="0" smtClean="0">
                <a:latin typeface="宋体" charset="-122"/>
                <a:ea typeface="宋体" charset="-122"/>
              </a:rPr>
              <a:t>    一是将“项号第二行”统称为“备案序号”</a:t>
            </a:r>
            <a:endParaRPr lang="en-US" altLang="zh-CN" sz="1800" dirty="0" smtClean="0">
              <a:latin typeface="宋体" charset="-122"/>
              <a:ea typeface="宋体" charset="-122"/>
            </a:endParaRPr>
          </a:p>
          <a:p>
            <a:pPr eaLnBrk="1" hangingPunct="1">
              <a:lnSpc>
                <a:spcPct val="90000"/>
              </a:lnSpc>
              <a:buFontTx/>
              <a:buNone/>
              <a:defRPr/>
            </a:pPr>
            <a:endParaRPr lang="en-US" altLang="zh-CN" sz="1600" dirty="0" smtClean="0">
              <a:latin typeface="宋体" charset="-122"/>
              <a:ea typeface="宋体" charset="-122"/>
            </a:endParaRPr>
          </a:p>
          <a:p>
            <a:pPr eaLnBrk="1" hangingPunct="1">
              <a:lnSpc>
                <a:spcPct val="90000"/>
              </a:lnSpc>
              <a:defRPr/>
            </a:pPr>
            <a:r>
              <a:rPr lang="zh-CN" altLang="en-US" sz="2400" dirty="0" smtClean="0">
                <a:ea typeface="宋体" charset="-122"/>
              </a:rPr>
              <a:t>四十九、申报单位</a:t>
            </a:r>
            <a:endParaRPr lang="en-US" altLang="zh-CN" sz="2400" dirty="0" smtClean="0">
              <a:ea typeface="宋体" charset="-122"/>
            </a:endParaRPr>
          </a:p>
          <a:p>
            <a:pPr marL="0" indent="0" eaLnBrk="1" hangingPunct="1">
              <a:lnSpc>
                <a:spcPct val="90000"/>
              </a:lnSpc>
              <a:buFontTx/>
              <a:buNone/>
              <a:defRPr/>
            </a:pPr>
            <a:r>
              <a:rPr lang="zh-CN" altLang="en-US" sz="1800" dirty="0" smtClean="0">
                <a:latin typeface="宋体" charset="-122"/>
                <a:ea typeface="宋体" charset="-122"/>
              </a:rPr>
              <a:t>   一是调整了编码的填报要求。二是调整报关人员信息的具体填报要求</a:t>
            </a:r>
            <a:endParaRPr lang="fr-FR" altLang="zh-CN" sz="1800" dirty="0" smtClean="0">
              <a:latin typeface="宋体" charset="-122"/>
              <a:ea typeface="宋体" charset="-122"/>
            </a:endParaRPr>
          </a:p>
        </p:txBody>
      </p:sp>
      <p:pic>
        <p:nvPicPr>
          <p:cNvPr id="2" name="图片 1"/>
          <p:cNvPicPr>
            <a:picLocks noChangeAspect="1"/>
          </p:cNvPicPr>
          <p:nvPr/>
        </p:nvPicPr>
        <p:blipFill>
          <a:blip r:embed="rId5"/>
          <a:stretch>
            <a:fillRect/>
          </a:stretch>
        </p:blipFill>
        <p:spPr>
          <a:xfrm>
            <a:off x="550874" y="1851670"/>
            <a:ext cx="8111507" cy="2791197"/>
          </a:xfrm>
          <a:prstGeom prst="rect">
            <a:avLst/>
          </a:prstGeom>
        </p:spPr>
      </p:pic>
      <p:pic>
        <p:nvPicPr>
          <p:cNvPr id="3" name="图片 2"/>
          <p:cNvPicPr>
            <a:picLocks noChangeAspect="1"/>
          </p:cNvPicPr>
          <p:nvPr/>
        </p:nvPicPr>
        <p:blipFill>
          <a:blip r:embed="rId6"/>
          <a:stretch>
            <a:fillRect/>
          </a:stretch>
        </p:blipFill>
        <p:spPr>
          <a:xfrm>
            <a:off x="3512802" y="1585610"/>
            <a:ext cx="5276817" cy="30359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nodeType="clickEffect">
                                  <p:stCondLst>
                                    <p:cond delay="0"/>
                                  </p:stCondLst>
                                  <p:childTnLst>
                                    <p:anim calcmode="lin" valueType="num">
                                      <p:cBhvr additive="base">
                                        <p:cTn id="21" dur="500"/>
                                        <p:tgtEl>
                                          <p:spTgt spid="3"/>
                                        </p:tgtEl>
                                        <p:attrNameLst>
                                          <p:attrName>ppt_x</p:attrName>
                                        </p:attrNameLst>
                                      </p:cBhvr>
                                      <p:tavLst>
                                        <p:tav tm="0">
                                          <p:val>
                                            <p:strVal val="ppt_x"/>
                                          </p:val>
                                        </p:tav>
                                        <p:tav tm="100000">
                                          <p:val>
                                            <p:strVal val="ppt_x"/>
                                          </p:val>
                                        </p:tav>
                                      </p:tavLst>
                                    </p:anim>
                                    <p:anim calcmode="lin" valueType="num">
                                      <p:cBhvr additive="base">
                                        <p:cTn id="22" dur="500"/>
                                        <p:tgtEl>
                                          <p:spTgt spid="3"/>
                                        </p:tgtEl>
                                        <p:attrNameLst>
                                          <p:attrName>ppt_y</p:attrName>
                                        </p:attrNameLst>
                                      </p:cBhvr>
                                      <p:tavLst>
                                        <p:tav tm="0">
                                          <p:val>
                                            <p:strVal val="ppt_y"/>
                                          </p:val>
                                        </p:tav>
                                        <p:tav tm="100000">
                                          <p:val>
                                            <p:strVal val="1+ppt_h/2"/>
                                          </p:val>
                                        </p:tav>
                                      </p:tavLst>
                                    </p:anim>
                                    <p:set>
                                      <p:cBhvr>
                                        <p:cTn id="2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a:t>
            </a:r>
            <a:r>
              <a:rPr lang="zh-CN" altLang="en-US" sz="3200" dirty="0">
                <a:solidFill>
                  <a:schemeClr val="tx1"/>
                </a:solidFill>
                <a:latin typeface="方正黑体_GBK" panose="02000000000000000000" pitchFamily="2" charset="-122"/>
                <a:ea typeface="方正黑体_GBK" panose="02000000000000000000" pitchFamily="2" charset="-122"/>
              </a:rPr>
              <a:t>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15363" name="Rectangle 3"/>
          <p:cNvSpPr>
            <a:spLocks noGrp="1" noChangeArrowheads="1"/>
          </p:cNvSpPr>
          <p:nvPr>
            <p:ph type="body" idx="1"/>
          </p:nvPr>
        </p:nvSpPr>
        <p:spPr>
          <a:xfrm>
            <a:off x="457200" y="1419622"/>
            <a:ext cx="8229600" cy="3311748"/>
          </a:xfrm>
        </p:spPr>
        <p:txBody>
          <a:bodyPr/>
          <a:lstStyle/>
          <a:p>
            <a:pPr>
              <a:defRPr/>
            </a:pPr>
            <a:r>
              <a:rPr lang="zh-CN" altLang="en-US" sz="2400" dirty="0" smtClean="0">
                <a:ea typeface="宋体" charset="-122"/>
              </a:rPr>
              <a:t>三十二、</a:t>
            </a:r>
            <a:r>
              <a:rPr lang="zh-CN" sz="2400" dirty="0" smtClean="0">
                <a:ea typeface="宋体" charset="-122"/>
              </a:rPr>
              <a:t>标记唛码及备注</a:t>
            </a:r>
          </a:p>
          <a:p>
            <a:pPr eaLnBrk="1" hangingPunct="1">
              <a:lnSpc>
                <a:spcPct val="90000"/>
              </a:lnSpc>
              <a:buFontTx/>
              <a:buNone/>
              <a:defRPr/>
            </a:pPr>
            <a:r>
              <a:rPr lang="zh-CN" altLang="en-US" sz="1800" dirty="0" smtClean="0">
                <a:latin typeface="宋体" charset="-122"/>
                <a:ea typeface="宋体" charset="-122"/>
              </a:rPr>
              <a:t>    一是增加“</a:t>
            </a:r>
            <a:r>
              <a:rPr lang="zh-CN" sz="1800" b="1" dirty="0" smtClean="0">
                <a:solidFill>
                  <a:srgbClr val="FF0000"/>
                </a:solidFill>
                <a:ea typeface="宋体" charset="-122"/>
              </a:rPr>
              <a:t>无标记唛码</a:t>
            </a:r>
            <a:r>
              <a:rPr lang="zh-CN" sz="1800" dirty="0" smtClean="0">
                <a:ea typeface="宋体" charset="-122"/>
              </a:rPr>
              <a:t>的填报</a:t>
            </a:r>
            <a:r>
              <a:rPr lang="en-US" altLang="zh-CN" sz="1800" dirty="0" smtClean="0">
                <a:solidFill>
                  <a:srgbClr val="FF0000"/>
                </a:solidFill>
                <a:ea typeface="宋体" charset="-122"/>
              </a:rPr>
              <a:t>N/M</a:t>
            </a:r>
            <a:r>
              <a:rPr lang="zh-CN" altLang="en-US" sz="1800" dirty="0" smtClean="0">
                <a:latin typeface="宋体" charset="-122"/>
                <a:ea typeface="宋体" charset="-122"/>
              </a:rPr>
              <a:t>”</a:t>
            </a:r>
            <a:endParaRPr lang="en-US" altLang="zh-CN" sz="1800" dirty="0" smtClean="0">
              <a:latin typeface="宋体" charset="-122"/>
              <a:ea typeface="宋体" charset="-122"/>
            </a:endParaRPr>
          </a:p>
          <a:p>
            <a:pPr eaLnBrk="1" hangingPunct="1">
              <a:lnSpc>
                <a:spcPct val="90000"/>
              </a:lnSpc>
              <a:buFontTx/>
              <a:buNone/>
              <a:defRPr/>
            </a:pPr>
            <a:r>
              <a:rPr lang="en-US" altLang="zh-CN" sz="1800" dirty="0" smtClean="0">
                <a:latin typeface="宋体" charset="-122"/>
                <a:ea typeface="宋体" charset="-122"/>
              </a:rPr>
              <a:t>    </a:t>
            </a:r>
            <a:r>
              <a:rPr lang="zh-CN" altLang="en-US" sz="1800" dirty="0" smtClean="0">
                <a:latin typeface="宋体" charset="-122"/>
                <a:ea typeface="宋体" charset="-122"/>
              </a:rPr>
              <a:t>二是增加“</a:t>
            </a:r>
            <a:r>
              <a:rPr lang="zh-CN" altLang="en-US" sz="1800" b="1" dirty="0" smtClean="0">
                <a:solidFill>
                  <a:srgbClr val="FF0000"/>
                </a:solidFill>
                <a:latin typeface="宋体" charset="-122"/>
                <a:ea typeface="宋体" charset="-122"/>
              </a:rPr>
              <a:t>保税间流转货物</a:t>
            </a:r>
            <a:r>
              <a:rPr lang="zh-CN" altLang="en-US" sz="1800" dirty="0" smtClean="0">
                <a:latin typeface="宋体" charset="-122"/>
                <a:ea typeface="宋体" charset="-122"/>
              </a:rPr>
              <a:t>”</a:t>
            </a:r>
            <a:r>
              <a:rPr lang="zh-CN" altLang="en-US" sz="1800" dirty="0" smtClean="0">
                <a:ea typeface="宋体" charset="-122"/>
              </a:rPr>
              <a:t>填报</a:t>
            </a:r>
            <a:r>
              <a:rPr lang="zh-CN" altLang="en-US" sz="1800" b="1" dirty="0" smtClean="0">
                <a:solidFill>
                  <a:srgbClr val="FF0000"/>
                </a:solidFill>
                <a:latin typeface="宋体" charset="-122"/>
                <a:ea typeface="宋体" charset="-122"/>
              </a:rPr>
              <a:t>“关联备案”和“关联报关单”</a:t>
            </a:r>
            <a:r>
              <a:rPr lang="zh-CN" altLang="en-US" sz="1800" dirty="0" smtClean="0">
                <a:latin typeface="宋体" charset="-122"/>
                <a:ea typeface="宋体" charset="-122"/>
              </a:rPr>
              <a:t>的要求</a:t>
            </a:r>
            <a:endParaRPr lang="en-US" altLang="zh-CN" sz="1800" dirty="0" smtClean="0">
              <a:ea typeface="宋体" charset="-122"/>
            </a:endParaRPr>
          </a:p>
          <a:p>
            <a:pPr eaLnBrk="1" hangingPunct="1">
              <a:lnSpc>
                <a:spcPct val="90000"/>
              </a:lnSpc>
              <a:buFontTx/>
              <a:buNone/>
              <a:defRPr/>
            </a:pPr>
            <a:r>
              <a:rPr lang="en-US" altLang="zh-CN" sz="1800" dirty="0" smtClean="0">
                <a:ea typeface="宋体" charset="-122"/>
              </a:rPr>
              <a:t>       </a:t>
            </a:r>
            <a:r>
              <a:rPr lang="zh-CN" altLang="en-US" sz="1800" dirty="0" smtClean="0">
                <a:ea typeface="宋体" charset="-122"/>
              </a:rPr>
              <a:t>三是修改</a:t>
            </a:r>
            <a:r>
              <a:rPr lang="zh-CN" altLang="en-US" sz="1800" dirty="0" smtClean="0">
                <a:latin typeface="宋体" charset="-122"/>
                <a:ea typeface="宋体" charset="-122"/>
              </a:rPr>
              <a:t>“暂时进出货物”（</a:t>
            </a:r>
            <a:r>
              <a:rPr lang="en-US" altLang="en-US" sz="1800" dirty="0" smtClean="0"/>
              <a:t>2600</a:t>
            </a:r>
            <a:r>
              <a:rPr lang="zh-CN" altLang="en-US" sz="1800" dirty="0" smtClean="0">
                <a:latin typeface="宋体" charset="-122"/>
                <a:ea typeface="宋体" charset="-122"/>
              </a:rPr>
              <a:t>）和“展览品”</a:t>
            </a:r>
            <a:r>
              <a:rPr lang="zh-CN" sz="1800" dirty="0" smtClean="0">
                <a:ea typeface="宋体" charset="-122"/>
              </a:rPr>
              <a:t>（</a:t>
            </a:r>
            <a:r>
              <a:rPr lang="en-US" altLang="zh-CN" sz="1800" dirty="0" smtClean="0">
                <a:ea typeface="宋体" charset="-122"/>
              </a:rPr>
              <a:t>2700</a:t>
            </a:r>
            <a:r>
              <a:rPr lang="zh-CN" sz="1800" dirty="0" smtClean="0">
                <a:ea typeface="宋体" charset="-122"/>
              </a:rPr>
              <a:t>）</a:t>
            </a:r>
            <a:r>
              <a:rPr lang="zh-CN" altLang="en-US" sz="1800" dirty="0" smtClean="0">
                <a:ea typeface="宋体" charset="-122"/>
              </a:rPr>
              <a:t>的填报要求</a:t>
            </a:r>
            <a:endParaRPr lang="en-US" altLang="zh-CN" sz="1800" dirty="0" smtClean="0">
              <a:latin typeface="宋体" charset="-122"/>
              <a:ea typeface="宋体" charset="-122"/>
            </a:endParaRPr>
          </a:p>
          <a:p>
            <a:pPr eaLnBrk="1" hangingPunct="1">
              <a:lnSpc>
                <a:spcPct val="90000"/>
              </a:lnSpc>
              <a:buFontTx/>
              <a:buNone/>
              <a:defRPr/>
            </a:pPr>
            <a:r>
              <a:rPr lang="zh-CN" altLang="en-US" sz="1800" dirty="0" smtClean="0">
                <a:latin typeface="宋体" charset="-122"/>
                <a:ea typeface="宋体" charset="-122"/>
              </a:rPr>
              <a:t>    四是删除</a:t>
            </a:r>
            <a:r>
              <a:rPr lang="zh-CN" altLang="en-US" sz="1800" b="1" dirty="0" smtClean="0">
                <a:solidFill>
                  <a:schemeClr val="accent6"/>
                </a:solidFill>
                <a:latin typeface="宋体" charset="-122"/>
                <a:ea typeface="宋体" charset="-122"/>
              </a:rPr>
              <a:t>“预归类”和“</a:t>
            </a:r>
            <a:r>
              <a:rPr lang="zh-CN" sz="1800" b="1" dirty="0" smtClean="0">
                <a:solidFill>
                  <a:schemeClr val="accent6"/>
                </a:solidFill>
                <a:ea typeface="宋体" charset="-122"/>
              </a:rPr>
              <a:t>预审价</a:t>
            </a:r>
            <a:r>
              <a:rPr lang="zh-CN" altLang="en-US" sz="1800" b="1" dirty="0" smtClean="0">
                <a:solidFill>
                  <a:schemeClr val="accent6"/>
                </a:solidFill>
                <a:latin typeface="宋体" charset="-122"/>
                <a:ea typeface="宋体" charset="-122"/>
              </a:rPr>
              <a:t>”</a:t>
            </a:r>
            <a:r>
              <a:rPr lang="zh-CN" altLang="en-US" sz="1800" dirty="0" smtClean="0">
                <a:latin typeface="宋体" charset="-122"/>
                <a:ea typeface="宋体" charset="-122"/>
              </a:rPr>
              <a:t>填报要求，明确</a:t>
            </a:r>
            <a:r>
              <a:rPr lang="zh-CN" altLang="en-US" sz="1800" b="1" dirty="0" smtClean="0">
                <a:solidFill>
                  <a:srgbClr val="FF0000"/>
                </a:solidFill>
                <a:latin typeface="宋体" charset="-122"/>
                <a:ea typeface="宋体" charset="-122"/>
              </a:rPr>
              <a:t>“预裁定决定”</a:t>
            </a:r>
            <a:r>
              <a:rPr lang="zh-CN" altLang="en-US" sz="1800" dirty="0" smtClean="0">
                <a:latin typeface="宋体" charset="-122"/>
                <a:ea typeface="宋体" charset="-122"/>
              </a:rPr>
              <a:t>填报</a:t>
            </a:r>
            <a:endParaRPr lang="en-US" altLang="zh-CN" sz="1800" dirty="0" smtClean="0">
              <a:latin typeface="宋体" charset="-122"/>
              <a:ea typeface="宋体" charset="-122"/>
            </a:endParaRPr>
          </a:p>
          <a:p>
            <a:pPr eaLnBrk="1" hangingPunct="1">
              <a:lnSpc>
                <a:spcPct val="90000"/>
              </a:lnSpc>
              <a:buFontTx/>
              <a:buNone/>
              <a:defRPr/>
            </a:pPr>
            <a:r>
              <a:rPr lang="en-US" altLang="zh-CN" sz="1800" dirty="0" smtClean="0">
                <a:latin typeface="宋体" charset="-122"/>
                <a:ea typeface="宋体" charset="-122"/>
              </a:rPr>
              <a:t>    </a:t>
            </a:r>
            <a:r>
              <a:rPr lang="zh-CN" altLang="en-US" sz="1800" dirty="0" smtClean="0">
                <a:latin typeface="宋体" charset="-122"/>
                <a:ea typeface="宋体" charset="-122"/>
              </a:rPr>
              <a:t>五是增加“</a:t>
            </a:r>
            <a:r>
              <a:rPr lang="zh-CN" sz="1800" dirty="0" smtClean="0">
                <a:ea typeface="宋体" charset="-122"/>
              </a:rPr>
              <a:t>已经在进入特殊监管区时完成检验的货物在出区入境申报时</a:t>
            </a:r>
            <a:r>
              <a:rPr lang="zh-CN" altLang="en-US" sz="1800" dirty="0" smtClean="0">
                <a:latin typeface="宋体" charset="-122"/>
                <a:ea typeface="宋体" charset="-122"/>
              </a:rPr>
              <a:t>”、“</a:t>
            </a:r>
            <a:r>
              <a:rPr lang="zh-CN" sz="1800" dirty="0" smtClean="0">
                <a:ea typeface="宋体" charset="-122"/>
              </a:rPr>
              <a:t>进口直接退运的货物</a:t>
            </a:r>
            <a:r>
              <a:rPr lang="zh-CN" altLang="en-US" sz="1800" dirty="0" smtClean="0">
                <a:latin typeface="宋体" charset="-122"/>
                <a:ea typeface="宋体" charset="-122"/>
              </a:rPr>
              <a:t>”、“</a:t>
            </a:r>
            <a:r>
              <a:rPr lang="zh-CN" sz="1800" dirty="0" smtClean="0">
                <a:ea typeface="宋体" charset="-122"/>
              </a:rPr>
              <a:t>企业提供</a:t>
            </a:r>
            <a:r>
              <a:rPr lang="en-US" altLang="zh-CN" sz="1800" dirty="0" smtClean="0">
                <a:ea typeface="宋体" charset="-122"/>
              </a:rPr>
              <a:t>ATA</a:t>
            </a:r>
            <a:r>
              <a:rPr lang="zh-CN" sz="1800" dirty="0" smtClean="0">
                <a:ea typeface="宋体" charset="-122"/>
              </a:rPr>
              <a:t>单证册的货物</a:t>
            </a:r>
            <a:r>
              <a:rPr lang="zh-CN" altLang="en-US" sz="1800" dirty="0" smtClean="0">
                <a:latin typeface="宋体" charset="-122"/>
                <a:ea typeface="宋体" charset="-122"/>
              </a:rPr>
              <a:t>”、“</a:t>
            </a:r>
            <a:r>
              <a:rPr lang="zh-CN" sz="1800" dirty="0" smtClean="0">
                <a:ea typeface="宋体" charset="-122"/>
              </a:rPr>
              <a:t>不含动物源性低风险生物制品</a:t>
            </a:r>
            <a:r>
              <a:rPr lang="zh-CN" altLang="en-US" sz="1800" dirty="0" smtClean="0">
                <a:latin typeface="宋体" charset="-122"/>
                <a:ea typeface="宋体" charset="-122"/>
              </a:rPr>
              <a:t>”</a:t>
            </a:r>
            <a:r>
              <a:rPr lang="en-US" altLang="zh-CN" sz="1800" dirty="0" smtClean="0">
                <a:latin typeface="宋体" charset="-122"/>
                <a:ea typeface="宋体" charset="-122"/>
              </a:rPr>
              <a:t>……</a:t>
            </a:r>
            <a:r>
              <a:rPr lang="zh-CN" altLang="en-US" sz="1800" dirty="0" smtClean="0">
                <a:latin typeface="宋体" charset="-122"/>
                <a:ea typeface="宋体" charset="-122"/>
              </a:rPr>
              <a:t>等</a:t>
            </a:r>
            <a:r>
              <a:rPr lang="en-US" altLang="zh-CN" sz="1800" b="1" dirty="0" smtClean="0">
                <a:solidFill>
                  <a:srgbClr val="FF0000"/>
                </a:solidFill>
                <a:latin typeface="宋体" charset="-122"/>
                <a:ea typeface="宋体" charset="-122"/>
              </a:rPr>
              <a:t>11</a:t>
            </a:r>
            <a:r>
              <a:rPr lang="zh-CN" altLang="en-US" sz="1800" b="1" dirty="0" smtClean="0">
                <a:solidFill>
                  <a:srgbClr val="FF0000"/>
                </a:solidFill>
                <a:latin typeface="宋体" charset="-122"/>
                <a:ea typeface="宋体" charset="-122"/>
              </a:rPr>
              <a:t>种</a:t>
            </a:r>
            <a:r>
              <a:rPr lang="zh-CN" altLang="en-US" sz="1800" dirty="0" smtClean="0">
                <a:latin typeface="宋体" charset="-122"/>
                <a:ea typeface="宋体" charset="-122"/>
              </a:rPr>
              <a:t>对应具体填报规则的情况</a:t>
            </a:r>
            <a:endParaRPr lang="en-US" altLang="zh-CN" sz="1800" dirty="0" smtClean="0">
              <a:latin typeface="宋体" charset="-122"/>
              <a:ea typeface="宋体" charset="-122"/>
            </a:endParaRPr>
          </a:p>
          <a:p>
            <a:pPr eaLnBrk="1" hangingPunct="1">
              <a:lnSpc>
                <a:spcPct val="90000"/>
              </a:lnSpc>
              <a:buFontTx/>
              <a:buNone/>
              <a:defRPr/>
            </a:pPr>
            <a:r>
              <a:rPr lang="en-US" altLang="zh-CN" sz="1800" dirty="0" smtClean="0">
                <a:latin typeface="宋体" charset="-122"/>
                <a:ea typeface="宋体" charset="-122"/>
              </a:rPr>
              <a:t>    </a:t>
            </a:r>
            <a:r>
              <a:rPr lang="zh-CN" altLang="en-US" sz="1800" dirty="0" smtClean="0">
                <a:latin typeface="宋体" charset="-122"/>
                <a:ea typeface="宋体" charset="-122"/>
              </a:rPr>
              <a:t>六是将集装箱信息填报要求纳入本栏目，并调整</a:t>
            </a:r>
            <a:r>
              <a:rPr lang="zh-CN" sz="1800" dirty="0" smtClean="0">
                <a:ea typeface="宋体" charset="-122"/>
              </a:rPr>
              <a:t>集装箱</a:t>
            </a:r>
            <a:r>
              <a:rPr lang="zh-CN" altLang="en-US" sz="1800" dirty="0" smtClean="0">
                <a:ea typeface="宋体" charset="-122"/>
              </a:rPr>
              <a:t>具体填报要求：删除“集装箱自重”，调整了“</a:t>
            </a:r>
            <a:r>
              <a:rPr lang="zh-CN" sz="1800" dirty="0" smtClean="0">
                <a:ea typeface="宋体" charset="-122"/>
              </a:rPr>
              <a:t>集装箱规格</a:t>
            </a:r>
            <a:r>
              <a:rPr lang="zh-CN" altLang="en-US" sz="1800" dirty="0" smtClean="0">
                <a:ea typeface="宋体" charset="-122"/>
              </a:rPr>
              <a:t>”的参数，新增</a:t>
            </a:r>
            <a:r>
              <a:rPr lang="zh-CN" altLang="en-US" sz="1800" b="1" dirty="0" smtClean="0">
                <a:solidFill>
                  <a:srgbClr val="FF0000"/>
                </a:solidFill>
                <a:ea typeface="宋体" charset="-122"/>
              </a:rPr>
              <a:t>“</a:t>
            </a:r>
            <a:r>
              <a:rPr lang="zh-CN" sz="1800" b="1" dirty="0" smtClean="0">
                <a:solidFill>
                  <a:srgbClr val="FF0000"/>
                </a:solidFill>
                <a:ea typeface="宋体" charset="-122"/>
              </a:rPr>
              <a:t>集装箱商品项号关系</a:t>
            </a:r>
            <a:r>
              <a:rPr lang="zh-CN" altLang="en-US" sz="1800" b="1" dirty="0" smtClean="0">
                <a:solidFill>
                  <a:srgbClr val="FF0000"/>
                </a:solidFill>
                <a:ea typeface="宋体" charset="-122"/>
              </a:rPr>
              <a:t>”</a:t>
            </a:r>
            <a:r>
              <a:rPr lang="zh-CN" altLang="en-US" sz="1800" dirty="0" smtClean="0">
                <a:ea typeface="宋体" charset="-122"/>
              </a:rPr>
              <a:t> 和</a:t>
            </a:r>
            <a:r>
              <a:rPr lang="zh-CN" altLang="en-US" sz="1800" b="1" dirty="0" smtClean="0">
                <a:ea typeface="宋体" charset="-122"/>
              </a:rPr>
              <a:t>“</a:t>
            </a:r>
            <a:r>
              <a:rPr lang="zh-CN" sz="1800" b="1" dirty="0" smtClean="0">
                <a:solidFill>
                  <a:srgbClr val="FF0000"/>
                </a:solidFill>
                <a:ea typeface="宋体" charset="-122"/>
              </a:rPr>
              <a:t>集装箱货重</a:t>
            </a:r>
            <a:r>
              <a:rPr lang="zh-CN" altLang="en-US" sz="1800" b="1" dirty="0" smtClean="0">
                <a:ea typeface="宋体" charset="-122"/>
              </a:rPr>
              <a:t>”</a:t>
            </a:r>
            <a:r>
              <a:rPr lang="zh-CN" sz="1800" dirty="0" smtClean="0">
                <a:ea typeface="宋体" charset="-122"/>
              </a:rPr>
              <a:t>（集装箱自重</a:t>
            </a:r>
            <a:r>
              <a:rPr lang="en-US" altLang="zh-CN" sz="1800" dirty="0" smtClean="0">
                <a:ea typeface="宋体" charset="-122"/>
              </a:rPr>
              <a:t>+</a:t>
            </a:r>
            <a:r>
              <a:rPr lang="zh-CN" sz="1800" dirty="0" smtClean="0">
                <a:ea typeface="宋体" charset="-122"/>
              </a:rPr>
              <a:t>载货重量，千克）</a:t>
            </a:r>
            <a:endParaRPr lang="fr-FR" altLang="zh-CN" sz="1800" dirty="0" smtClean="0">
              <a:latin typeface="宋体" charset="-122"/>
              <a:ea typeface="宋体"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a:t>
            </a:r>
            <a:r>
              <a:rPr lang="zh-CN" altLang="en-US" sz="3200" dirty="0">
                <a:solidFill>
                  <a:schemeClr val="tx1"/>
                </a:solidFill>
                <a:latin typeface="方正黑体_GBK" panose="02000000000000000000" pitchFamily="2" charset="-122"/>
                <a:ea typeface="方正黑体_GBK" panose="02000000000000000000" pitchFamily="2" charset="-122"/>
              </a:rPr>
              <a:t>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29699" name="Rectangle 3"/>
          <p:cNvSpPr>
            <a:spLocks noGrp="1" noChangeArrowheads="1"/>
          </p:cNvSpPr>
          <p:nvPr>
            <p:ph type="body" idx="1"/>
          </p:nvPr>
        </p:nvSpPr>
        <p:spPr>
          <a:xfrm>
            <a:off x="457200" y="1492250"/>
            <a:ext cx="8229600" cy="3101975"/>
          </a:xfrm>
        </p:spPr>
        <p:txBody>
          <a:bodyPr/>
          <a:lstStyle/>
          <a:p>
            <a:r>
              <a:rPr lang="zh-CN" altLang="en-US" sz="2800" dirty="0" smtClean="0">
                <a:ea typeface="宋体" panose="02010600030101010101" pitchFamily="2" charset="-122"/>
              </a:rPr>
              <a:t>三十一、随附单证及编号</a:t>
            </a:r>
            <a:endParaRPr lang="en-US" altLang="zh-CN" sz="2800" dirty="0" smtClean="0">
              <a:ea typeface="宋体" panose="02010600030101010101" pitchFamily="2" charset="-122"/>
            </a:endParaRPr>
          </a:p>
          <a:p>
            <a:pPr eaLnBrk="1" hangingPunct="1">
              <a:lnSpc>
                <a:spcPct val="90000"/>
              </a:lnSpc>
              <a:buFontTx/>
              <a:buNone/>
            </a:pPr>
            <a:r>
              <a:rPr lang="zh-CN" altLang="en-US" sz="1600" dirty="0" smtClean="0">
                <a:latin typeface="宋体" panose="02010600030101010101" pitchFamily="2" charset="-122"/>
                <a:ea typeface="宋体" panose="02010600030101010101" pitchFamily="2" charset="-122"/>
              </a:rPr>
              <a:t>    </a:t>
            </a:r>
            <a:r>
              <a:rPr lang="zh-CN" altLang="en-US" sz="2000" dirty="0" smtClean="0">
                <a:latin typeface="宋体" panose="02010600030101010101" pitchFamily="2" charset="-122"/>
                <a:ea typeface="宋体" panose="02010600030101010101" pitchFamily="2" charset="-122"/>
              </a:rPr>
              <a:t>一是吸收了</a:t>
            </a:r>
            <a:r>
              <a:rPr lang="en-US" altLang="zh-CN" sz="2000" dirty="0" smtClean="0">
                <a:latin typeface="宋体" panose="02010600030101010101" pitchFamily="2" charset="-122"/>
                <a:ea typeface="宋体" panose="02010600030101010101" pitchFamily="2" charset="-122"/>
              </a:rPr>
              <a:t>2016</a:t>
            </a:r>
            <a:r>
              <a:rPr lang="zh-CN" altLang="en-US" sz="2000" dirty="0" smtClean="0">
                <a:latin typeface="宋体" panose="02010600030101010101" pitchFamily="2" charset="-122"/>
                <a:ea typeface="宋体" panose="02010600030101010101" pitchFamily="2" charset="-122"/>
              </a:rPr>
              <a:t>年第</a:t>
            </a:r>
            <a:r>
              <a:rPr lang="en-US" altLang="zh-CN" sz="2000" dirty="0" smtClean="0">
                <a:latin typeface="宋体" panose="02010600030101010101" pitchFamily="2" charset="-122"/>
                <a:ea typeface="宋体" panose="02010600030101010101" pitchFamily="2" charset="-122"/>
              </a:rPr>
              <a:t>56</a:t>
            </a:r>
            <a:r>
              <a:rPr lang="zh-CN" altLang="en-US" sz="2000" dirty="0" smtClean="0">
                <a:latin typeface="宋体" panose="02010600030101010101" pitchFamily="2" charset="-122"/>
                <a:ea typeface="宋体" panose="02010600030101010101" pitchFamily="2" charset="-122"/>
              </a:rPr>
              <a:t>号署公告关于</a:t>
            </a:r>
            <a:r>
              <a:rPr lang="zh-CN" altLang="en-US" sz="2000" b="1" dirty="0" smtClean="0">
                <a:solidFill>
                  <a:srgbClr val="FF0000"/>
                </a:solidFill>
                <a:latin typeface="宋体" panose="02010600030101010101" pitchFamily="2" charset="-122"/>
                <a:ea typeface="宋体" panose="02010600030101010101" pitchFamily="2" charset="-122"/>
              </a:rPr>
              <a:t>申请享受协定税率或特惠税率的优惠贸易协定项下货物</a:t>
            </a:r>
            <a:r>
              <a:rPr lang="zh-CN" altLang="en-US" sz="2000" dirty="0" smtClean="0">
                <a:latin typeface="宋体" panose="02010600030101010101" pitchFamily="2" charset="-122"/>
                <a:ea typeface="宋体" panose="02010600030101010101" pitchFamily="2" charset="-122"/>
              </a:rPr>
              <a:t>的填报要求，</a:t>
            </a:r>
            <a:r>
              <a:rPr lang="zh-CN" altLang="en-US" sz="2000" b="1" dirty="0" smtClean="0">
                <a:solidFill>
                  <a:srgbClr val="FF0000"/>
                </a:solidFill>
                <a:latin typeface="宋体" panose="02010600030101010101" pitchFamily="2" charset="-122"/>
                <a:ea typeface="宋体" panose="02010600030101010101" pitchFamily="2" charset="-122"/>
              </a:rPr>
              <a:t>完整列了所有优惠贸易协定代码</a:t>
            </a:r>
            <a:r>
              <a:rPr lang="zh-CN" altLang="en-US" sz="2000" dirty="0" smtClean="0">
                <a:latin typeface="宋体" panose="02010600030101010101" pitchFamily="2" charset="-122"/>
                <a:ea typeface="宋体" panose="02010600030101010101" pitchFamily="2" charset="-122"/>
              </a:rPr>
              <a:t>（</a:t>
            </a:r>
            <a:r>
              <a:rPr lang="en-US" altLang="zh-CN" sz="2000" dirty="0" smtClean="0">
                <a:latin typeface="宋体" panose="02010600030101010101" pitchFamily="2" charset="-122"/>
                <a:ea typeface="宋体" panose="02010600030101010101" pitchFamily="2" charset="-122"/>
              </a:rPr>
              <a:t>20</a:t>
            </a:r>
            <a:r>
              <a:rPr lang="zh-CN" altLang="en-US" sz="2000" dirty="0" smtClean="0">
                <a:latin typeface="宋体" panose="02010600030101010101" pitchFamily="2" charset="-122"/>
                <a:ea typeface="宋体" panose="02010600030101010101" pitchFamily="2" charset="-122"/>
              </a:rPr>
              <a:t>个）。</a:t>
            </a:r>
            <a:endParaRPr lang="en-US" altLang="zh-CN" sz="2000" dirty="0" smtClean="0">
              <a:latin typeface="宋体" panose="02010600030101010101" pitchFamily="2" charset="-122"/>
              <a:ea typeface="宋体" panose="02010600030101010101" pitchFamily="2" charset="-122"/>
            </a:endParaRPr>
          </a:p>
          <a:p>
            <a:pPr eaLnBrk="1" hangingPunct="1">
              <a:lnSpc>
                <a:spcPct val="90000"/>
              </a:lnSpc>
              <a:buFontTx/>
              <a:buNone/>
            </a:pPr>
            <a:r>
              <a:rPr lang="zh-CN" altLang="en-US" sz="2000" dirty="0" smtClean="0">
                <a:latin typeface="宋体" panose="02010600030101010101" pitchFamily="2" charset="-122"/>
                <a:ea typeface="宋体" panose="02010600030101010101" pitchFamily="2" charset="-122"/>
              </a:rPr>
              <a:t>    二是新增了各优惠贸易协定项下</a:t>
            </a:r>
            <a:r>
              <a:rPr lang="zh-CN" altLang="en-US" sz="2000" b="1" dirty="0" smtClean="0">
                <a:solidFill>
                  <a:srgbClr val="FF0000"/>
                </a:solidFill>
                <a:latin typeface="宋体" panose="02010600030101010101" pitchFamily="2" charset="-122"/>
                <a:ea typeface="宋体" panose="02010600030101010101" pitchFamily="2" charset="-122"/>
              </a:rPr>
              <a:t>免提交原产地证据文件的小金额进口货物</a:t>
            </a:r>
            <a:r>
              <a:rPr lang="zh-CN" altLang="en-US" sz="2000" dirty="0" smtClean="0">
                <a:latin typeface="宋体" panose="02010600030101010101" pitchFamily="2" charset="-122"/>
                <a:ea typeface="宋体" panose="02010600030101010101" pitchFamily="2" charset="-122"/>
              </a:rPr>
              <a:t>的填报要求。</a:t>
            </a:r>
            <a:endParaRPr lang="en-US" altLang="zh-CN" sz="2000" dirty="0" smtClean="0">
              <a:latin typeface="宋体" panose="02010600030101010101" pitchFamily="2" charset="-122"/>
              <a:ea typeface="宋体" panose="02010600030101010101" pitchFamily="2" charset="-122"/>
            </a:endParaRPr>
          </a:p>
          <a:p>
            <a:pPr>
              <a:lnSpc>
                <a:spcPct val="90000"/>
              </a:lnSpc>
            </a:pPr>
            <a:r>
              <a:rPr lang="zh-CN" altLang="en-US" sz="2800" dirty="0" smtClean="0">
                <a:ea typeface="宋体" panose="02010600030101010101" pitchFamily="2" charset="-122"/>
              </a:rPr>
              <a:t>三十四、商品编号</a:t>
            </a:r>
            <a:endParaRPr lang="en-US" altLang="zh-CN" sz="2800" dirty="0" smtClean="0">
              <a:ea typeface="宋体" panose="02010600030101010101" pitchFamily="2" charset="-122"/>
            </a:endParaRPr>
          </a:p>
          <a:p>
            <a:pPr marL="457200" lvl="1" indent="0">
              <a:lnSpc>
                <a:spcPct val="90000"/>
              </a:lnSpc>
              <a:buFontTx/>
              <a:buNone/>
            </a:pPr>
            <a:r>
              <a:rPr lang="zh-CN" altLang="en-US" sz="2400" dirty="0" smtClean="0">
                <a:ea typeface="宋体" panose="02010600030101010101" pitchFamily="2" charset="-122"/>
              </a:rPr>
              <a:t>从</a:t>
            </a:r>
            <a:r>
              <a:rPr lang="en-US" altLang="zh-CN" sz="2400" dirty="0" smtClean="0">
                <a:ea typeface="宋体" panose="02010600030101010101" pitchFamily="2" charset="-122"/>
              </a:rPr>
              <a:t>10</a:t>
            </a:r>
            <a:r>
              <a:rPr lang="zh-CN" altLang="en-US" sz="2400" dirty="0" smtClean="0">
                <a:ea typeface="宋体" panose="02010600030101010101" pitchFamily="2" charset="-122"/>
              </a:rPr>
              <a:t>位</a:t>
            </a:r>
            <a:r>
              <a:rPr lang="en-US" altLang="zh-CN" sz="2400" dirty="0" smtClean="0">
                <a:ea typeface="宋体" panose="02010600030101010101" pitchFamily="2" charset="-122"/>
                <a:sym typeface="Wingdings" panose="05000000000000000000" pitchFamily="2" charset="2"/>
              </a:rPr>
              <a:t>13</a:t>
            </a:r>
            <a:r>
              <a:rPr lang="zh-CN" altLang="en-US" sz="2400" dirty="0" smtClean="0">
                <a:ea typeface="宋体" panose="02010600030101010101" pitchFamily="2" charset="-122"/>
                <a:sym typeface="Wingdings" panose="05000000000000000000" pitchFamily="2" charset="2"/>
              </a:rPr>
              <a:t>位，</a:t>
            </a:r>
            <a:r>
              <a:rPr lang="zh-CN" altLang="en-US" sz="2400" dirty="0" smtClean="0">
                <a:ea typeface="宋体" panose="02010600030101010101" pitchFamily="2" charset="-122"/>
              </a:rPr>
              <a:t>增加填报</a:t>
            </a:r>
            <a:r>
              <a:rPr lang="en-US" altLang="zh-CN" sz="2400" dirty="0" smtClean="0">
                <a:ea typeface="宋体" panose="02010600030101010101" pitchFamily="2" charset="-122"/>
              </a:rPr>
              <a:t>3</a:t>
            </a:r>
            <a:r>
              <a:rPr lang="zh-CN" altLang="en-US" sz="2400" dirty="0" smtClean="0">
                <a:ea typeface="宋体" panose="02010600030101010101" pitchFamily="2" charset="-122"/>
              </a:rPr>
              <a:t>位检验检疫编码</a:t>
            </a:r>
            <a:endParaRPr lang="en-US" altLang="zh-CN" sz="2400" dirty="0" smtClean="0">
              <a:ea typeface="宋体" panose="02010600030101010101" pitchFamily="2" charset="-122"/>
            </a:endParaRPr>
          </a:p>
          <a:p>
            <a:pPr eaLnBrk="1" hangingPunct="1">
              <a:lnSpc>
                <a:spcPct val="90000"/>
              </a:lnSpc>
              <a:buFontTx/>
              <a:buNone/>
            </a:pPr>
            <a:endParaRPr lang="en-US" altLang="zh-CN" sz="2000" dirty="0" smtClean="0">
              <a:ea typeface="宋体" panose="02010600030101010101" pitchFamily="2" charset="-122"/>
            </a:endParaRPr>
          </a:p>
          <a:p>
            <a:pPr eaLnBrk="1" hangingPunct="1">
              <a:lnSpc>
                <a:spcPct val="90000"/>
              </a:lnSpc>
              <a:buFontTx/>
              <a:buNone/>
            </a:pPr>
            <a:endParaRPr lang="fr-FR" altLang="zh-CN" sz="2000" dirty="0" smtClean="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4"/>
          <a:stretch>
            <a:fillRect/>
          </a:stretch>
        </p:blipFill>
        <p:spPr>
          <a:xfrm>
            <a:off x="493190" y="1275606"/>
            <a:ext cx="8039250" cy="22789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a:t>
            </a:r>
            <a:r>
              <a:rPr lang="zh-CN" altLang="en-US" sz="3200" dirty="0">
                <a:solidFill>
                  <a:schemeClr val="tx1"/>
                </a:solidFill>
                <a:latin typeface="方正黑体_GBK" panose="02000000000000000000" pitchFamily="2" charset="-122"/>
                <a:ea typeface="方正黑体_GBK" panose="02000000000000000000" pitchFamily="2" charset="-122"/>
              </a:rPr>
              <a:t>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14339" name="Rectangle 3"/>
          <p:cNvSpPr>
            <a:spLocks noGrp="1" noChangeArrowheads="1"/>
          </p:cNvSpPr>
          <p:nvPr>
            <p:ph type="body" idx="1"/>
          </p:nvPr>
        </p:nvSpPr>
        <p:spPr>
          <a:xfrm>
            <a:off x="457200" y="1492250"/>
            <a:ext cx="8229600" cy="3101975"/>
          </a:xfrm>
        </p:spPr>
        <p:txBody>
          <a:bodyPr/>
          <a:lstStyle/>
          <a:p>
            <a:pPr>
              <a:defRPr/>
            </a:pPr>
            <a:r>
              <a:rPr lang="zh-CN" altLang="en-US" sz="2400" dirty="0" smtClean="0">
                <a:ea typeface="宋体" charset="-122"/>
              </a:rPr>
              <a:t>三十五、商品名称及规格型号</a:t>
            </a:r>
            <a:endParaRPr lang="zh-CN" sz="2400" dirty="0" smtClean="0">
              <a:ea typeface="宋体" charset="-122"/>
            </a:endParaRPr>
          </a:p>
          <a:p>
            <a:pPr>
              <a:buFontTx/>
              <a:buNone/>
              <a:defRPr/>
            </a:pPr>
            <a:r>
              <a:rPr lang="zh-CN" altLang="en-US" sz="1600" dirty="0" smtClean="0">
                <a:latin typeface="宋体" charset="-122"/>
                <a:ea typeface="宋体" charset="-122"/>
              </a:rPr>
              <a:t>    </a:t>
            </a:r>
            <a:r>
              <a:rPr lang="zh-CN" altLang="en-US" sz="2000" dirty="0" smtClean="0">
                <a:latin typeface="宋体" charset="-122"/>
                <a:ea typeface="宋体" charset="-122"/>
              </a:rPr>
              <a:t>一是增加“</a:t>
            </a:r>
            <a:r>
              <a:rPr lang="zh-CN" sz="2000" dirty="0" smtClean="0">
                <a:ea typeface="宋体" charset="-122"/>
              </a:rPr>
              <a:t>品牌类型</a:t>
            </a:r>
            <a:r>
              <a:rPr lang="zh-CN" altLang="en-US" sz="2000" dirty="0" smtClean="0">
                <a:latin typeface="宋体" charset="-122"/>
                <a:ea typeface="宋体" charset="-122"/>
              </a:rPr>
              <a:t>”、“出口享惠情况”。二是增加进口</a:t>
            </a:r>
            <a:r>
              <a:rPr lang="zh-CN" sz="2000" dirty="0" smtClean="0">
                <a:ea typeface="宋体" charset="-122"/>
              </a:rPr>
              <a:t>已获</a:t>
            </a:r>
            <a:r>
              <a:rPr lang="en-US" altLang="zh-CN" sz="2000" dirty="0" smtClean="0">
                <a:ea typeface="宋体" charset="-122"/>
              </a:rPr>
              <a:t>3C</a:t>
            </a:r>
            <a:r>
              <a:rPr lang="zh-CN" sz="2000" dirty="0" smtClean="0">
                <a:ea typeface="宋体" charset="-122"/>
              </a:rPr>
              <a:t>认证的机动车辆</a:t>
            </a:r>
            <a:r>
              <a:rPr lang="zh-CN" altLang="en-US" sz="2000" dirty="0" smtClean="0">
                <a:ea typeface="宋体" charset="-122"/>
              </a:rPr>
              <a:t>须填报的</a:t>
            </a:r>
            <a:r>
              <a:rPr lang="zh-CN" sz="2000" dirty="0" smtClean="0">
                <a:ea typeface="宋体" charset="-122"/>
              </a:rPr>
              <a:t>信息</a:t>
            </a:r>
            <a:endParaRPr lang="en-US" altLang="zh-CN" sz="2000" dirty="0" smtClean="0">
              <a:latin typeface="宋体" charset="-122"/>
              <a:ea typeface="宋体" charset="-122"/>
            </a:endParaRPr>
          </a:p>
          <a:p>
            <a:pPr eaLnBrk="1" hangingPunct="1">
              <a:lnSpc>
                <a:spcPct val="90000"/>
              </a:lnSpc>
              <a:buFontTx/>
              <a:buNone/>
              <a:defRPr/>
            </a:pPr>
            <a:endParaRPr lang="en-US" altLang="zh-CN" sz="1600" dirty="0" smtClean="0">
              <a:latin typeface="宋体" charset="-122"/>
              <a:ea typeface="宋体" charset="-122"/>
            </a:endParaRPr>
          </a:p>
          <a:p>
            <a:pPr>
              <a:defRPr/>
            </a:pPr>
            <a:r>
              <a:rPr lang="zh-CN" altLang="en-US" sz="2400" dirty="0" smtClean="0">
                <a:ea typeface="宋体" charset="-122"/>
              </a:rPr>
              <a:t>四十二、</a:t>
            </a:r>
            <a:r>
              <a:rPr lang="zh-CN" sz="2400" dirty="0" smtClean="0">
                <a:ea typeface="宋体" charset="-122"/>
              </a:rPr>
              <a:t>境内目的地／境内货源地</a:t>
            </a:r>
          </a:p>
          <a:p>
            <a:pPr marL="0" indent="0" eaLnBrk="1" hangingPunct="1">
              <a:lnSpc>
                <a:spcPct val="90000"/>
              </a:lnSpc>
              <a:buFontTx/>
              <a:buNone/>
              <a:defRPr/>
            </a:pPr>
            <a:r>
              <a:rPr lang="en-US" altLang="zh-CN" sz="2000" dirty="0" smtClean="0">
                <a:ea typeface="宋体" charset="-122"/>
              </a:rPr>
              <a:t>       </a:t>
            </a:r>
            <a:r>
              <a:rPr lang="zh-CN" altLang="en-US" sz="2000" dirty="0" smtClean="0">
                <a:ea typeface="宋体" charset="-122"/>
              </a:rPr>
              <a:t>由表头填报改为</a:t>
            </a:r>
            <a:r>
              <a:rPr lang="zh-CN" altLang="en-US" sz="2000" b="1" dirty="0" smtClean="0">
                <a:solidFill>
                  <a:srgbClr val="FF0000"/>
                </a:solidFill>
                <a:ea typeface="宋体" charset="-122"/>
              </a:rPr>
              <a:t>表体</a:t>
            </a:r>
            <a:r>
              <a:rPr lang="zh-CN" altLang="en-US" sz="2000" dirty="0" smtClean="0">
                <a:ea typeface="宋体" charset="-122"/>
              </a:rPr>
              <a:t>填报 </a:t>
            </a:r>
            <a:endParaRPr lang="en-US" altLang="zh-CN" sz="2000" dirty="0" smtClean="0">
              <a:ea typeface="宋体" charset="-122"/>
            </a:endParaRPr>
          </a:p>
          <a:p>
            <a:pPr marL="0" indent="0" eaLnBrk="1" hangingPunct="1">
              <a:lnSpc>
                <a:spcPct val="90000"/>
              </a:lnSpc>
              <a:buFontTx/>
              <a:buNone/>
              <a:defRPr/>
            </a:pPr>
            <a:r>
              <a:rPr lang="en-US" altLang="zh-CN" sz="2000" dirty="0" smtClean="0">
                <a:ea typeface="宋体" charset="-122"/>
              </a:rPr>
              <a:t>       </a:t>
            </a:r>
            <a:r>
              <a:rPr lang="zh-CN" altLang="en-US" sz="2000" dirty="0" smtClean="0">
                <a:ea typeface="宋体" charset="-122"/>
              </a:rPr>
              <a:t>增加</a:t>
            </a:r>
            <a:r>
              <a:rPr lang="zh-CN" altLang="en-US" sz="2000" dirty="0" smtClean="0">
                <a:latin typeface="宋体" charset="-122"/>
                <a:ea typeface="宋体" charset="-122"/>
              </a:rPr>
              <a:t>“根据《中华人民共和国行政区划代码表》选择填报境内目的地对应的县级行政区名称及代码，无下属区县级行政区的，可选择填报</a:t>
            </a:r>
            <a:r>
              <a:rPr lang="zh-CN" altLang="en-US" sz="2000" dirty="0" smtClean="0">
                <a:latin typeface="宋体" charset="-122"/>
                <a:ea typeface="宋体" charset="-122"/>
                <a:hlinkClick r:id="rId4" action="ppaction://hlinkfile"/>
              </a:rPr>
              <a:t>地市级行政区</a:t>
            </a:r>
            <a:r>
              <a:rPr lang="zh-CN" altLang="en-US" sz="2000" dirty="0" smtClean="0">
                <a:latin typeface="宋体" charset="-122"/>
                <a:ea typeface="宋体" charset="-122"/>
              </a:rPr>
              <a:t>”</a:t>
            </a:r>
            <a:endParaRPr lang="fr-FR" altLang="zh-CN" sz="2000" dirty="0" smtClean="0">
              <a:latin typeface="宋体" charset="-122"/>
              <a:ea typeface="宋体" charset="-122"/>
            </a:endParaRPr>
          </a:p>
        </p:txBody>
      </p:sp>
      <p:pic>
        <p:nvPicPr>
          <p:cNvPr id="2" name="图片 1"/>
          <p:cNvPicPr>
            <a:picLocks noChangeAspect="1"/>
          </p:cNvPicPr>
          <p:nvPr/>
        </p:nvPicPr>
        <p:blipFill>
          <a:blip r:embed="rId5"/>
          <a:stretch>
            <a:fillRect/>
          </a:stretch>
        </p:blipFill>
        <p:spPr>
          <a:xfrm>
            <a:off x="539552" y="1419622"/>
            <a:ext cx="7920880" cy="28083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14375" y="623888"/>
            <a:ext cx="3043238" cy="488950"/>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删除栏目</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33795" name="Rectangle 3"/>
          <p:cNvSpPr>
            <a:spLocks noGrp="1" noChangeArrowheads="1"/>
          </p:cNvSpPr>
          <p:nvPr>
            <p:ph type="body" idx="1"/>
          </p:nvPr>
        </p:nvSpPr>
        <p:spPr>
          <a:xfrm>
            <a:off x="457200" y="1492250"/>
            <a:ext cx="8229600" cy="3101975"/>
          </a:xfrm>
        </p:spPr>
        <p:txBody>
          <a:bodyPr/>
          <a:lstStyle/>
          <a:p>
            <a:pPr eaLnBrk="1" hangingPunct="1">
              <a:lnSpc>
                <a:spcPct val="90000"/>
              </a:lnSpc>
              <a:buFontTx/>
              <a:buNone/>
            </a:pPr>
            <a:endParaRPr lang="en-US" altLang="zh-CN" sz="1600" dirty="0" smtClean="0">
              <a:latin typeface="宋体" panose="02010600030101010101" pitchFamily="2" charset="-122"/>
              <a:ea typeface="宋体" panose="02010600030101010101" pitchFamily="2" charset="-122"/>
            </a:endParaRPr>
          </a:p>
          <a:p>
            <a:r>
              <a:rPr lang="zh-CN" altLang="en-US" sz="2400" dirty="0" smtClean="0">
                <a:ea typeface="宋体" panose="02010600030101010101" pitchFamily="2" charset="-122"/>
              </a:rPr>
              <a:t>版本号</a:t>
            </a:r>
            <a:endParaRPr lang="en-US" altLang="zh-CN" sz="2400" dirty="0" smtClean="0">
              <a:ea typeface="宋体" panose="02010600030101010101" pitchFamily="2" charset="-122"/>
            </a:endParaRPr>
          </a:p>
          <a:p>
            <a:r>
              <a:rPr lang="zh-CN" altLang="en-US" sz="2400" dirty="0" smtClean="0">
                <a:ea typeface="宋体" panose="02010600030101010101" pitchFamily="2" charset="-122"/>
              </a:rPr>
              <a:t>货号</a:t>
            </a:r>
            <a:endParaRPr lang="en-US" altLang="zh-CN" sz="2400" dirty="0" smtClean="0">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录入员</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录入单位</a:t>
            </a:r>
            <a:endParaRPr lang="fr-FR" altLang="zh-CN" sz="1600"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457200" y="1492250"/>
            <a:ext cx="8229600" cy="3101975"/>
          </a:xfrm>
        </p:spPr>
        <p:txBody>
          <a:bodyPr/>
          <a:lstStyle/>
          <a:p>
            <a:pPr>
              <a:buFontTx/>
              <a:buNone/>
            </a:pPr>
            <a:endParaRPr lang="fr-FR" altLang="zh-CN" dirty="0" smtClean="0">
              <a:latin typeface="方正黑体_GBK" panose="02000000000000000000" pitchFamily="2" charset="-122"/>
              <a:ea typeface="方正黑体_GBK" panose="02000000000000000000" pitchFamily="2" charset="-122"/>
            </a:endParaRPr>
          </a:p>
        </p:txBody>
      </p:sp>
      <p:sp>
        <p:nvSpPr>
          <p:cNvPr id="35843" name="Rectangle 2"/>
          <p:cNvSpPr>
            <a:spLocks noGrp="1" noChangeArrowheads="1"/>
          </p:cNvSpPr>
          <p:nvPr>
            <p:ph type="title"/>
          </p:nvPr>
        </p:nvSpPr>
        <p:spPr>
          <a:xfrm>
            <a:off x="714375" y="623888"/>
            <a:ext cx="3043238" cy="488950"/>
          </a:xfrm>
        </p:spPr>
        <p:txBody>
          <a:bodyPr/>
          <a:lstStyle/>
          <a:p>
            <a:pPr algn="l" eaLnBrk="1" hangingPunct="1"/>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4" name="矩形 3"/>
          <p:cNvSpPr/>
          <p:nvPr/>
        </p:nvSpPr>
        <p:spPr>
          <a:xfrm>
            <a:off x="3757613" y="1492250"/>
            <a:ext cx="1569660" cy="923330"/>
          </a:xfrm>
          <a:prstGeom prst="rect">
            <a:avLst/>
          </a:prstGeom>
          <a:noFill/>
        </p:spPr>
        <p:txBody>
          <a:bodyPr wrap="none">
            <a:spAutoFit/>
          </a:bodyPr>
          <a:lstStyle/>
          <a:p>
            <a:pPr algn="ctr" eaLnBrk="1" hangingPunct="1">
              <a:defRPr/>
            </a:pPr>
            <a:r>
              <a:rPr lang="zh-CN" altLang="en-US" sz="5400" b="1"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latin typeface="Arial" charset="0"/>
              </a:rPr>
              <a:t>小结</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a:xfrm>
            <a:off x="457200" y="1492250"/>
            <a:ext cx="8229600" cy="3101975"/>
          </a:xfrm>
        </p:spPr>
        <p:txBody>
          <a:bodyPr/>
          <a:lstStyle/>
          <a:p>
            <a:pPr>
              <a:buFontTx/>
              <a:buNone/>
            </a:pPr>
            <a:endParaRPr lang="fr-FR" altLang="zh-CN" smtClean="0">
              <a:latin typeface="方正黑体_GBK" panose="02000000000000000000" pitchFamily="2" charset="-122"/>
              <a:ea typeface="方正黑体_GBK" panose="02000000000000000000" pitchFamily="2" charset="-122"/>
            </a:endParaRPr>
          </a:p>
        </p:txBody>
      </p:sp>
      <p:sp>
        <p:nvSpPr>
          <p:cNvPr id="37891" name="Rectangle 2"/>
          <p:cNvSpPr>
            <a:spLocks noGrp="1" noChangeArrowheads="1"/>
          </p:cNvSpPr>
          <p:nvPr>
            <p:ph type="title"/>
          </p:nvPr>
        </p:nvSpPr>
        <p:spPr>
          <a:xfrm>
            <a:off x="714375" y="623888"/>
            <a:ext cx="3043238" cy="488950"/>
          </a:xfrm>
        </p:spPr>
        <p:txBody>
          <a:bodyPr/>
          <a:lstStyle/>
          <a:p>
            <a:pPr algn="l" eaLnBrk="1" hangingPunct="1"/>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4" name="矩形 3"/>
          <p:cNvSpPr/>
          <p:nvPr/>
        </p:nvSpPr>
        <p:spPr>
          <a:xfrm>
            <a:off x="2392556" y="2110085"/>
            <a:ext cx="4358887" cy="923330"/>
          </a:xfrm>
          <a:prstGeom prst="rect">
            <a:avLst/>
          </a:prstGeom>
          <a:noFill/>
        </p:spPr>
        <p:txBody>
          <a:bodyPr wrap="none">
            <a:spAutoFit/>
          </a:bodyPr>
          <a:lstStyle/>
          <a:p>
            <a:pPr algn="ctr" eaLnBrk="1" hangingPunct="1">
              <a:defRPr/>
            </a:pPr>
            <a:r>
              <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rPr>
              <a:t>感谢您的聆听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14375" y="623888"/>
            <a:ext cx="4572000" cy="488950"/>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新报关单版式：进口</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pic>
        <p:nvPicPr>
          <p:cNvPr id="26626" name="Picture 2"/>
          <p:cNvPicPr>
            <a:picLocks noChangeAspect="1" noChangeArrowheads="1"/>
          </p:cNvPicPr>
          <p:nvPr/>
        </p:nvPicPr>
        <p:blipFill>
          <a:blip r:embed="rId4" cstate="print"/>
          <a:srcRect/>
          <a:stretch>
            <a:fillRect/>
          </a:stretch>
        </p:blipFill>
        <p:spPr bwMode="auto">
          <a:xfrm>
            <a:off x="323528" y="1262552"/>
            <a:ext cx="6605926" cy="34694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100" name="TextBox 3"/>
          <p:cNvSpPr txBox="1">
            <a:spLocks noChangeArrowheads="1"/>
          </p:cNvSpPr>
          <p:nvPr/>
        </p:nvSpPr>
        <p:spPr bwMode="auto">
          <a:xfrm>
            <a:off x="6929438" y="1428750"/>
            <a:ext cx="221456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zh-CN" altLang="en-US" sz="1400" b="1" dirty="0">
                <a:solidFill>
                  <a:srgbClr val="002060"/>
                </a:solidFill>
                <a:ea typeface="宋体" panose="02010600030101010101" pitchFamily="2" charset="-122"/>
              </a:rPr>
              <a:t>总体变化特点：</a:t>
            </a:r>
            <a:endParaRPr lang="en-US" altLang="zh-CN" sz="1400" b="1" dirty="0">
              <a:solidFill>
                <a:srgbClr val="002060"/>
              </a:solidFill>
              <a:ea typeface="宋体" panose="02010600030101010101" pitchFamily="2" charset="-122"/>
            </a:endParaRPr>
          </a:p>
          <a:p>
            <a:pPr eaLnBrk="1" hangingPunct="1">
              <a:spcBef>
                <a:spcPct val="0"/>
              </a:spcBef>
              <a:buFontTx/>
              <a:buNone/>
            </a:pPr>
            <a:r>
              <a:rPr lang="en-US" altLang="zh-CN" sz="1400" b="1" dirty="0">
                <a:solidFill>
                  <a:srgbClr val="002060"/>
                </a:solidFill>
                <a:ea typeface="宋体" panose="02010600030101010101" pitchFamily="2" charset="-122"/>
              </a:rPr>
              <a:t>1</a:t>
            </a:r>
            <a:r>
              <a:rPr lang="zh-CN" altLang="en-US" sz="1400" b="1" dirty="0">
                <a:solidFill>
                  <a:srgbClr val="002060"/>
                </a:solidFill>
                <a:ea typeface="宋体" panose="02010600030101010101" pitchFamily="2" charset="-122"/>
              </a:rPr>
              <a:t>、竖版         横版</a:t>
            </a:r>
            <a:endParaRPr lang="en-US" altLang="zh-CN" sz="1400" b="1" dirty="0">
              <a:solidFill>
                <a:srgbClr val="002060"/>
              </a:solidFill>
              <a:ea typeface="宋体" panose="02010600030101010101" pitchFamily="2" charset="-122"/>
            </a:endParaRPr>
          </a:p>
          <a:p>
            <a:pPr eaLnBrk="1" hangingPunct="1">
              <a:spcBef>
                <a:spcPct val="0"/>
              </a:spcBef>
              <a:buFontTx/>
              <a:buNone/>
            </a:pPr>
            <a:r>
              <a:rPr lang="en-US" altLang="zh-CN" sz="1400" b="1" dirty="0">
                <a:solidFill>
                  <a:srgbClr val="002060"/>
                </a:solidFill>
                <a:ea typeface="宋体" panose="02010600030101010101" pitchFamily="2" charset="-122"/>
              </a:rPr>
              <a:t>2</a:t>
            </a:r>
            <a:r>
              <a:rPr lang="zh-CN" altLang="en-US" sz="1400" b="1" dirty="0">
                <a:solidFill>
                  <a:srgbClr val="002060"/>
                </a:solidFill>
                <a:ea typeface="宋体" panose="02010600030101010101" pitchFamily="2" charset="-122"/>
              </a:rPr>
              <a:t>、表</a:t>
            </a:r>
            <a:r>
              <a:rPr lang="zh-CN" altLang="en-US" sz="1400" b="1" dirty="0" smtClean="0">
                <a:solidFill>
                  <a:srgbClr val="002060"/>
                </a:solidFill>
                <a:ea typeface="宋体" panose="02010600030101010101" pitchFamily="2" charset="-122"/>
              </a:rPr>
              <a:t>体由</a:t>
            </a:r>
            <a:r>
              <a:rPr lang="en-US" altLang="zh-CN" sz="1400" b="1" dirty="0" smtClean="0">
                <a:solidFill>
                  <a:srgbClr val="002060"/>
                </a:solidFill>
                <a:ea typeface="宋体" panose="02010600030101010101" pitchFamily="2" charset="-122"/>
              </a:rPr>
              <a:t>8</a:t>
            </a:r>
            <a:r>
              <a:rPr lang="zh-CN" altLang="en-US" sz="1400" b="1" dirty="0" smtClean="0">
                <a:solidFill>
                  <a:srgbClr val="002060"/>
                </a:solidFill>
                <a:ea typeface="宋体" panose="02010600030101010101" pitchFamily="2" charset="-122"/>
              </a:rPr>
              <a:t>项</a:t>
            </a:r>
            <a:r>
              <a:rPr lang="en-US" altLang="zh-CN" sz="1400" b="1" dirty="0" smtClean="0">
                <a:solidFill>
                  <a:srgbClr val="002060"/>
                </a:solidFill>
                <a:ea typeface="宋体" panose="02010600030101010101" pitchFamily="2" charset="-122"/>
                <a:sym typeface="Wingdings" panose="05000000000000000000" pitchFamily="2" charset="2"/>
              </a:rPr>
              <a:t></a:t>
            </a:r>
            <a:r>
              <a:rPr lang="en-US" altLang="zh-CN" sz="1400" b="1" dirty="0" smtClean="0">
                <a:solidFill>
                  <a:srgbClr val="002060"/>
                </a:solidFill>
                <a:ea typeface="宋体" panose="02010600030101010101" pitchFamily="2" charset="-122"/>
              </a:rPr>
              <a:t>6</a:t>
            </a:r>
            <a:r>
              <a:rPr lang="zh-CN" altLang="en-US" sz="1400" b="1" dirty="0">
                <a:solidFill>
                  <a:srgbClr val="002060"/>
                </a:solidFill>
                <a:ea typeface="宋体" panose="02010600030101010101" pitchFamily="2" charset="-122"/>
              </a:rPr>
              <a:t>项</a:t>
            </a:r>
            <a:endParaRPr lang="en-US" altLang="zh-CN" sz="1400" b="1" dirty="0">
              <a:solidFill>
                <a:srgbClr val="002060"/>
              </a:solidFill>
              <a:ea typeface="宋体" panose="02010600030101010101" pitchFamily="2" charset="-122"/>
            </a:endParaRPr>
          </a:p>
          <a:p>
            <a:pPr eaLnBrk="1" hangingPunct="1">
              <a:spcBef>
                <a:spcPct val="0"/>
              </a:spcBef>
              <a:buFontTx/>
              <a:buNone/>
            </a:pPr>
            <a:r>
              <a:rPr lang="en-US" altLang="zh-CN" sz="1400" b="1" dirty="0">
                <a:solidFill>
                  <a:srgbClr val="002060"/>
                </a:solidFill>
                <a:ea typeface="宋体" panose="02010600030101010101" pitchFamily="2" charset="-122"/>
              </a:rPr>
              <a:t>3</a:t>
            </a:r>
            <a:r>
              <a:rPr lang="zh-CN" altLang="en-US" sz="1400" b="1" dirty="0">
                <a:solidFill>
                  <a:srgbClr val="002060"/>
                </a:solidFill>
                <a:ea typeface="宋体" panose="02010600030101010101" pitchFamily="2" charset="-122"/>
              </a:rPr>
              <a:t>、由套打改为普通打印</a:t>
            </a:r>
            <a:endParaRPr lang="en-US" altLang="zh-CN" sz="1400" b="1" dirty="0">
              <a:solidFill>
                <a:srgbClr val="002060"/>
              </a:solidFill>
              <a:ea typeface="宋体" panose="02010600030101010101" pitchFamily="2" charset="-122"/>
            </a:endParaRPr>
          </a:p>
          <a:p>
            <a:pPr eaLnBrk="1" hangingPunct="1">
              <a:spcBef>
                <a:spcPct val="0"/>
              </a:spcBef>
              <a:buFontTx/>
              <a:buNone/>
            </a:pPr>
            <a:r>
              <a:rPr lang="en-US" altLang="zh-CN" sz="1400" b="1" dirty="0">
                <a:solidFill>
                  <a:srgbClr val="002060"/>
                </a:solidFill>
                <a:ea typeface="宋体" panose="02010600030101010101" pitchFamily="2" charset="-122"/>
              </a:rPr>
              <a:t>4</a:t>
            </a:r>
            <a:r>
              <a:rPr lang="zh-CN" altLang="en-US" sz="1400" b="1" dirty="0">
                <a:solidFill>
                  <a:srgbClr val="002060"/>
                </a:solidFill>
                <a:ea typeface="宋体" panose="02010600030101010101" pitchFamily="2" charset="-122"/>
              </a:rPr>
              <a:t>、</a:t>
            </a:r>
            <a:r>
              <a:rPr lang="zh-CN" altLang="en-US" sz="1400" b="1" dirty="0">
                <a:solidFill>
                  <a:srgbClr val="002060"/>
                </a:solidFill>
                <a:ea typeface="宋体" panose="02010600030101010101" pitchFamily="2" charset="-122"/>
                <a:hlinkClick r:id="rId5" action="ppaction://hlinkfile"/>
              </a:rPr>
              <a:t>空间利用率</a:t>
            </a:r>
            <a:r>
              <a:rPr lang="zh-CN" altLang="en-US" sz="1400" b="1" dirty="0">
                <a:solidFill>
                  <a:srgbClr val="002060"/>
                </a:solidFill>
                <a:ea typeface="宋体" panose="02010600030101010101" pitchFamily="2" charset="-122"/>
              </a:rPr>
              <a:t>加大，部分栏目展示的空间</a:t>
            </a:r>
            <a:r>
              <a:rPr lang="zh-CN" altLang="en-US" sz="1400" b="1" dirty="0" smtClean="0">
                <a:solidFill>
                  <a:srgbClr val="002060"/>
                </a:solidFill>
                <a:ea typeface="宋体" panose="02010600030101010101" pitchFamily="2" charset="-122"/>
              </a:rPr>
              <a:t>扩大</a:t>
            </a:r>
            <a:endParaRPr lang="en-US" altLang="zh-CN" sz="1400" b="1" dirty="0" smtClean="0">
              <a:solidFill>
                <a:srgbClr val="002060"/>
              </a:solidFill>
              <a:ea typeface="宋体" panose="02010600030101010101" pitchFamily="2" charset="-122"/>
            </a:endParaRPr>
          </a:p>
          <a:p>
            <a:pPr eaLnBrk="1" hangingPunct="1">
              <a:spcBef>
                <a:spcPct val="0"/>
              </a:spcBef>
              <a:buFontTx/>
              <a:buNone/>
            </a:pPr>
            <a:endParaRPr lang="en-US" altLang="zh-CN" sz="1400" b="1" dirty="0">
              <a:solidFill>
                <a:srgbClr val="002060"/>
              </a:solidFill>
              <a:ea typeface="宋体" panose="02010600030101010101" pitchFamily="2" charset="-122"/>
            </a:endParaRPr>
          </a:p>
          <a:p>
            <a:pPr eaLnBrk="1" hangingPunct="1">
              <a:spcBef>
                <a:spcPct val="0"/>
              </a:spcBef>
              <a:buFontTx/>
              <a:buNone/>
            </a:pPr>
            <a:r>
              <a:rPr lang="zh-CN" altLang="en-US" sz="1400" b="1" dirty="0" smtClean="0">
                <a:solidFill>
                  <a:srgbClr val="002060"/>
                </a:solidFill>
                <a:ea typeface="宋体" panose="02010600030101010101" pitchFamily="2" charset="-122"/>
              </a:rPr>
              <a:t> </a:t>
            </a:r>
            <a:r>
              <a:rPr lang="zh-CN" altLang="en-US" sz="1400" b="1" dirty="0" smtClean="0">
                <a:solidFill>
                  <a:srgbClr val="002060"/>
                </a:solidFill>
                <a:ea typeface="宋体" panose="02010600030101010101" pitchFamily="2" charset="-122"/>
                <a:hlinkClick r:id="rId6" action="ppaction://hlinkfile"/>
              </a:rPr>
              <a:t>图片</a:t>
            </a:r>
            <a:endParaRPr lang="en-US" altLang="zh-CN" sz="1400" b="1" dirty="0">
              <a:solidFill>
                <a:srgbClr val="002060"/>
              </a:solidFill>
              <a:ea typeface="宋体" panose="02010600030101010101" pitchFamily="2" charset="-122"/>
            </a:endParaRPr>
          </a:p>
          <a:p>
            <a:pPr eaLnBrk="1" hangingPunct="1">
              <a:spcBef>
                <a:spcPct val="0"/>
              </a:spcBef>
              <a:buFontTx/>
              <a:buNone/>
            </a:pPr>
            <a:endParaRPr lang="zh-CN" altLang="en-US" sz="1400" b="1" dirty="0">
              <a:ea typeface="宋体" panose="02010600030101010101" pitchFamily="2" charset="-122"/>
            </a:endParaRPr>
          </a:p>
        </p:txBody>
      </p:sp>
      <p:sp>
        <p:nvSpPr>
          <p:cNvPr id="5" name="右箭头 4"/>
          <p:cNvSpPr/>
          <p:nvPr/>
        </p:nvSpPr>
        <p:spPr>
          <a:xfrm>
            <a:off x="7715250" y="1714500"/>
            <a:ext cx="357188"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a typeface="宋体" charset="-122"/>
            </a:endParaRPr>
          </a:p>
        </p:txBody>
      </p:sp>
      <p:pic>
        <p:nvPicPr>
          <p:cNvPr id="10" name="内容占位符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0" y="1133444"/>
            <a:ext cx="6929438" cy="385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内容占位符 3"/>
          <p:cNvSpPr>
            <a:spLocks noGrp="1"/>
          </p:cNvSpPr>
          <p:nvPr>
            <p:ph idx="1"/>
          </p:nvPr>
        </p:nvSpPr>
        <p:spPr/>
        <p:txBody>
          <a:bodyPr/>
          <a:lstStyle/>
          <a:p>
            <a:endParaRPr lang="zh-CN" altLang="en-US" dirty="0"/>
          </a:p>
        </p:txBody>
      </p:sp>
      <p:pic>
        <p:nvPicPr>
          <p:cNvPr id="8" name="图片 7"/>
          <p:cNvPicPr>
            <a:picLocks noChangeAspect="1"/>
          </p:cNvPicPr>
          <p:nvPr/>
        </p:nvPicPr>
        <p:blipFill>
          <a:blip r:embed="rId8"/>
          <a:stretch>
            <a:fillRect/>
          </a:stretch>
        </p:blipFill>
        <p:spPr>
          <a:xfrm>
            <a:off x="1956348" y="1714500"/>
            <a:ext cx="2088053" cy="2726069"/>
          </a:xfrm>
          <a:prstGeom prst="rect">
            <a:avLst/>
          </a:prstGeom>
        </p:spPr>
      </p:pic>
      <p:pic>
        <p:nvPicPr>
          <p:cNvPr id="9" name="图片 8"/>
          <p:cNvPicPr>
            <a:picLocks noChangeAspect="1"/>
          </p:cNvPicPr>
          <p:nvPr/>
        </p:nvPicPr>
        <p:blipFill>
          <a:blip r:embed="rId9"/>
          <a:stretch>
            <a:fillRect/>
          </a:stretch>
        </p:blipFill>
        <p:spPr>
          <a:xfrm>
            <a:off x="1970050" y="1507476"/>
            <a:ext cx="3359076" cy="3371540"/>
          </a:xfrm>
          <a:prstGeom prst="rect">
            <a:avLst/>
          </a:prstGeom>
        </p:spPr>
      </p:pic>
      <p:pic>
        <p:nvPicPr>
          <p:cNvPr id="11" name="图片 10"/>
          <p:cNvPicPr>
            <a:picLocks noChangeAspect="1"/>
          </p:cNvPicPr>
          <p:nvPr/>
        </p:nvPicPr>
        <p:blipFill>
          <a:blip r:embed="rId10"/>
          <a:stretch>
            <a:fillRect/>
          </a:stretch>
        </p:blipFill>
        <p:spPr>
          <a:xfrm>
            <a:off x="1259632" y="1684962"/>
            <a:ext cx="4335959" cy="3176135"/>
          </a:xfrm>
          <a:prstGeom prst="rect">
            <a:avLst/>
          </a:prstGeom>
        </p:spPr>
      </p:pic>
      <p:pic>
        <p:nvPicPr>
          <p:cNvPr id="12" name="图片 11"/>
          <p:cNvPicPr>
            <a:picLocks noChangeAspect="1"/>
          </p:cNvPicPr>
          <p:nvPr/>
        </p:nvPicPr>
        <p:blipFill>
          <a:blip r:embed="rId11"/>
          <a:stretch>
            <a:fillRect/>
          </a:stretch>
        </p:blipFill>
        <p:spPr>
          <a:xfrm>
            <a:off x="1127788" y="1686624"/>
            <a:ext cx="5526864" cy="2048191"/>
          </a:xfrm>
          <a:prstGeom prst="rect">
            <a:avLst/>
          </a:prstGeom>
        </p:spPr>
      </p:pic>
      <p:pic>
        <p:nvPicPr>
          <p:cNvPr id="13" name="图片 12"/>
          <p:cNvPicPr>
            <a:picLocks noChangeAspect="1"/>
          </p:cNvPicPr>
          <p:nvPr/>
        </p:nvPicPr>
        <p:blipFill>
          <a:blip r:embed="rId12"/>
          <a:stretch>
            <a:fillRect/>
          </a:stretch>
        </p:blipFill>
        <p:spPr>
          <a:xfrm>
            <a:off x="850551" y="1733922"/>
            <a:ext cx="6169722" cy="2096324"/>
          </a:xfrm>
          <a:prstGeom prst="rect">
            <a:avLst/>
          </a:prstGeom>
        </p:spPr>
      </p:pic>
      <p:pic>
        <p:nvPicPr>
          <p:cNvPr id="14" name="图片 13"/>
          <p:cNvPicPr>
            <a:picLocks noChangeAspect="1"/>
          </p:cNvPicPr>
          <p:nvPr/>
        </p:nvPicPr>
        <p:blipFill>
          <a:blip r:embed="rId13"/>
          <a:stretch>
            <a:fillRect/>
          </a:stretch>
        </p:blipFill>
        <p:spPr>
          <a:xfrm>
            <a:off x="985836" y="1611406"/>
            <a:ext cx="5591176" cy="3046738"/>
          </a:xfrm>
          <a:prstGeom prst="rect">
            <a:avLst/>
          </a:prstGeom>
        </p:spPr>
      </p:pic>
      <p:pic>
        <p:nvPicPr>
          <p:cNvPr id="15" name="图片 14"/>
          <p:cNvPicPr>
            <a:picLocks noChangeAspect="1"/>
          </p:cNvPicPr>
          <p:nvPr/>
        </p:nvPicPr>
        <p:blipFill>
          <a:blip r:embed="rId14"/>
          <a:stretch>
            <a:fillRect/>
          </a:stretch>
        </p:blipFill>
        <p:spPr>
          <a:xfrm>
            <a:off x="1087178" y="1640655"/>
            <a:ext cx="5557813" cy="2155502"/>
          </a:xfrm>
          <a:prstGeom prst="rect">
            <a:avLst/>
          </a:prstGeom>
        </p:spPr>
      </p:pic>
      <p:pic>
        <p:nvPicPr>
          <p:cNvPr id="16" name="图片 15"/>
          <p:cNvPicPr>
            <a:picLocks noChangeAspect="1"/>
          </p:cNvPicPr>
          <p:nvPr/>
        </p:nvPicPr>
        <p:blipFill>
          <a:blip r:embed="rId15"/>
          <a:stretch>
            <a:fillRect/>
          </a:stretch>
        </p:blipFill>
        <p:spPr>
          <a:xfrm>
            <a:off x="2086747" y="1640655"/>
            <a:ext cx="4536332" cy="2600324"/>
          </a:xfrm>
          <a:prstGeom prst="rect">
            <a:avLst/>
          </a:prstGeom>
        </p:spPr>
      </p:pic>
      <p:pic>
        <p:nvPicPr>
          <p:cNvPr id="17" name="图片 16"/>
          <p:cNvPicPr>
            <a:picLocks noChangeAspect="1"/>
          </p:cNvPicPr>
          <p:nvPr/>
        </p:nvPicPr>
        <p:blipFill>
          <a:blip r:embed="rId16"/>
          <a:stretch>
            <a:fillRect/>
          </a:stretch>
        </p:blipFill>
        <p:spPr>
          <a:xfrm>
            <a:off x="1780361" y="1531292"/>
            <a:ext cx="3076924" cy="3316445"/>
          </a:xfrm>
          <a:prstGeom prst="rect">
            <a:avLst/>
          </a:prstGeom>
        </p:spPr>
      </p:pic>
      <p:pic>
        <p:nvPicPr>
          <p:cNvPr id="18" name="图片 17"/>
          <p:cNvPicPr>
            <a:picLocks noChangeAspect="1"/>
          </p:cNvPicPr>
          <p:nvPr/>
        </p:nvPicPr>
        <p:blipFill>
          <a:blip r:embed="rId17"/>
          <a:stretch>
            <a:fillRect/>
          </a:stretch>
        </p:blipFill>
        <p:spPr>
          <a:xfrm>
            <a:off x="1271588" y="1585392"/>
            <a:ext cx="4143375" cy="2447925"/>
          </a:xfrm>
          <a:prstGeom prst="rect">
            <a:avLst/>
          </a:prstGeom>
        </p:spPr>
      </p:pic>
      <p:pic>
        <p:nvPicPr>
          <p:cNvPr id="19" name="图片 18"/>
          <p:cNvPicPr>
            <a:picLocks noChangeAspect="1"/>
          </p:cNvPicPr>
          <p:nvPr/>
        </p:nvPicPr>
        <p:blipFill>
          <a:blip r:embed="rId18"/>
          <a:stretch>
            <a:fillRect/>
          </a:stretch>
        </p:blipFill>
        <p:spPr>
          <a:xfrm>
            <a:off x="1087162" y="2109503"/>
            <a:ext cx="5184055" cy="1808704"/>
          </a:xfrm>
          <a:prstGeom prst="rect">
            <a:avLst/>
          </a:prstGeom>
        </p:spPr>
      </p:pic>
      <p:pic>
        <p:nvPicPr>
          <p:cNvPr id="20" name="图片 19"/>
          <p:cNvPicPr>
            <a:picLocks noChangeAspect="1"/>
          </p:cNvPicPr>
          <p:nvPr/>
        </p:nvPicPr>
        <p:blipFill>
          <a:blip r:embed="rId19"/>
          <a:stretch>
            <a:fillRect/>
          </a:stretch>
        </p:blipFill>
        <p:spPr>
          <a:xfrm>
            <a:off x="2215303" y="1802926"/>
            <a:ext cx="2903333" cy="2613568"/>
          </a:xfrm>
          <a:prstGeom prst="rect">
            <a:avLst/>
          </a:prstGeom>
        </p:spPr>
      </p:pic>
      <p:pic>
        <p:nvPicPr>
          <p:cNvPr id="21" name="图片 20"/>
          <p:cNvPicPr>
            <a:picLocks noChangeAspect="1"/>
          </p:cNvPicPr>
          <p:nvPr/>
        </p:nvPicPr>
        <p:blipFill>
          <a:blip r:embed="rId20"/>
          <a:stretch>
            <a:fillRect/>
          </a:stretch>
        </p:blipFill>
        <p:spPr>
          <a:xfrm>
            <a:off x="1087146" y="1760227"/>
            <a:ext cx="5250731" cy="2568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11"/>
                                        </p:tgtEl>
                                        <p:attrNameLst>
                                          <p:attrName>ppt_x</p:attrName>
                                        </p:attrNameLst>
                                      </p:cBhvr>
                                      <p:tavLst>
                                        <p:tav tm="0">
                                          <p:val>
                                            <p:strVal val="ppt_x"/>
                                          </p:val>
                                        </p:tav>
                                        <p:tav tm="100000">
                                          <p:val>
                                            <p:strVal val="ppt_x"/>
                                          </p:val>
                                        </p:tav>
                                      </p:tavLst>
                                    </p:anim>
                                    <p:anim calcmode="lin" valueType="num">
                                      <p:cBhvr additive="base">
                                        <p:cTn id="36" dur="500"/>
                                        <p:tgtEl>
                                          <p:spTgt spid="11"/>
                                        </p:tgtEl>
                                        <p:attrNameLst>
                                          <p:attrName>ppt_y</p:attrName>
                                        </p:attrNameLst>
                                      </p:cBhvr>
                                      <p:tavLst>
                                        <p:tav tm="0">
                                          <p:val>
                                            <p:strVal val="ppt_y"/>
                                          </p:val>
                                        </p:tav>
                                        <p:tav tm="100000">
                                          <p:val>
                                            <p:strVal val="1+ppt_h/2"/>
                                          </p:val>
                                        </p:tav>
                                      </p:tavLst>
                                    </p:anim>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nodeType="clickEffect">
                                  <p:stCondLst>
                                    <p:cond delay="0"/>
                                  </p:stCondLst>
                                  <p:childTnLst>
                                    <p:anim calcmode="lin" valueType="num">
                                      <p:cBhvr additive="base">
                                        <p:cTn id="47" dur="500"/>
                                        <p:tgtEl>
                                          <p:spTgt spid="12"/>
                                        </p:tgtEl>
                                        <p:attrNameLst>
                                          <p:attrName>ppt_x</p:attrName>
                                        </p:attrNameLst>
                                      </p:cBhvr>
                                      <p:tavLst>
                                        <p:tav tm="0">
                                          <p:val>
                                            <p:strVal val="ppt_x"/>
                                          </p:val>
                                        </p:tav>
                                        <p:tav tm="100000">
                                          <p:val>
                                            <p:strVal val="ppt_x"/>
                                          </p:val>
                                        </p:tav>
                                      </p:tavLst>
                                    </p:anim>
                                    <p:anim calcmode="lin" valueType="num">
                                      <p:cBhvr additive="base">
                                        <p:cTn id="48" dur="500"/>
                                        <p:tgtEl>
                                          <p:spTgt spid="12"/>
                                        </p:tgtEl>
                                        <p:attrNameLst>
                                          <p:attrName>ppt_y</p:attrName>
                                        </p:attrNameLst>
                                      </p:cBhvr>
                                      <p:tavLst>
                                        <p:tav tm="0">
                                          <p:val>
                                            <p:strVal val="ppt_y"/>
                                          </p:val>
                                        </p:tav>
                                        <p:tav tm="100000">
                                          <p:val>
                                            <p:strVal val="1+ppt_h/2"/>
                                          </p:val>
                                        </p:tav>
                                      </p:tavLst>
                                    </p:anim>
                                    <p:set>
                                      <p:cBhvr>
                                        <p:cTn id="49" dur="1" fill="hold">
                                          <p:stCondLst>
                                            <p:cond delay="499"/>
                                          </p:stCondLst>
                                        </p:cTn>
                                        <p:tgtEl>
                                          <p:spTgt spid="12"/>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 presetClass="exit" presetSubtype="4" fill="hold" nodeType="clickEffect">
                                  <p:stCondLst>
                                    <p:cond delay="0"/>
                                  </p:stCondLst>
                                  <p:childTnLst>
                                    <p:anim calcmode="lin" valueType="num">
                                      <p:cBhvr additive="base">
                                        <p:cTn id="57" dur="500"/>
                                        <p:tgtEl>
                                          <p:spTgt spid="13"/>
                                        </p:tgtEl>
                                        <p:attrNameLst>
                                          <p:attrName>ppt_x</p:attrName>
                                        </p:attrNameLst>
                                      </p:cBhvr>
                                      <p:tavLst>
                                        <p:tav tm="0">
                                          <p:val>
                                            <p:strVal val="ppt_x"/>
                                          </p:val>
                                        </p:tav>
                                        <p:tav tm="100000">
                                          <p:val>
                                            <p:strVal val="ppt_x"/>
                                          </p:val>
                                        </p:tav>
                                      </p:tavLst>
                                    </p:anim>
                                    <p:anim calcmode="lin" valueType="num">
                                      <p:cBhvr additive="base">
                                        <p:cTn id="58" dur="500"/>
                                        <p:tgtEl>
                                          <p:spTgt spid="13"/>
                                        </p:tgtEl>
                                        <p:attrNameLst>
                                          <p:attrName>ppt_y</p:attrName>
                                        </p:attrNameLst>
                                      </p:cBhvr>
                                      <p:tavLst>
                                        <p:tav tm="0">
                                          <p:val>
                                            <p:strVal val="ppt_y"/>
                                          </p:val>
                                        </p:tav>
                                        <p:tav tm="100000">
                                          <p:val>
                                            <p:strVal val="1+ppt_h/2"/>
                                          </p:val>
                                        </p:tav>
                                      </p:tavLst>
                                    </p:anim>
                                    <p:set>
                                      <p:cBhvr>
                                        <p:cTn id="59" dur="1" fill="hold">
                                          <p:stCondLst>
                                            <p:cond delay="499"/>
                                          </p:stCondLst>
                                        </p:cTn>
                                        <p:tgtEl>
                                          <p:spTgt spid="13"/>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 presetClass="exit" presetSubtype="4" fill="hold" nodeType="clickEffect">
                                  <p:stCondLst>
                                    <p:cond delay="0"/>
                                  </p:stCondLst>
                                  <p:childTnLst>
                                    <p:anim calcmode="lin" valueType="num">
                                      <p:cBhvr additive="base">
                                        <p:cTn id="67" dur="500"/>
                                        <p:tgtEl>
                                          <p:spTgt spid="14"/>
                                        </p:tgtEl>
                                        <p:attrNameLst>
                                          <p:attrName>ppt_x</p:attrName>
                                        </p:attrNameLst>
                                      </p:cBhvr>
                                      <p:tavLst>
                                        <p:tav tm="0">
                                          <p:val>
                                            <p:strVal val="ppt_x"/>
                                          </p:val>
                                        </p:tav>
                                        <p:tav tm="100000">
                                          <p:val>
                                            <p:strVal val="ppt_x"/>
                                          </p:val>
                                        </p:tav>
                                      </p:tavLst>
                                    </p:anim>
                                    <p:anim calcmode="lin" valueType="num">
                                      <p:cBhvr additive="base">
                                        <p:cTn id="68" dur="500"/>
                                        <p:tgtEl>
                                          <p:spTgt spid="14"/>
                                        </p:tgtEl>
                                        <p:attrNameLst>
                                          <p:attrName>ppt_y</p:attrName>
                                        </p:attrNameLst>
                                      </p:cBhvr>
                                      <p:tavLst>
                                        <p:tav tm="0">
                                          <p:val>
                                            <p:strVal val="ppt_y"/>
                                          </p:val>
                                        </p:tav>
                                        <p:tav tm="100000">
                                          <p:val>
                                            <p:strVal val="1+ppt_h/2"/>
                                          </p:val>
                                        </p:tav>
                                      </p:tavLst>
                                    </p:anim>
                                    <p:set>
                                      <p:cBhvr>
                                        <p:cTn id="69" dur="1" fill="hold">
                                          <p:stCondLst>
                                            <p:cond delay="499"/>
                                          </p:stCondLst>
                                        </p:cTn>
                                        <p:tgtEl>
                                          <p:spTgt spid="14"/>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ppt_x"/>
                                          </p:val>
                                        </p:tav>
                                        <p:tav tm="100000">
                                          <p:val>
                                            <p:strVal val="#ppt_x"/>
                                          </p:val>
                                        </p:tav>
                                      </p:tavLst>
                                    </p:anim>
                                    <p:anim calcmode="lin" valueType="num">
                                      <p:cBhvr additive="base">
                                        <p:cTn id="7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xit" presetSubtype="4" fill="hold" nodeType="clickEffect">
                                  <p:stCondLst>
                                    <p:cond delay="0"/>
                                  </p:stCondLst>
                                  <p:childTnLst>
                                    <p:anim calcmode="lin" valueType="num">
                                      <p:cBhvr additive="base">
                                        <p:cTn id="79" dur="500"/>
                                        <p:tgtEl>
                                          <p:spTgt spid="15"/>
                                        </p:tgtEl>
                                        <p:attrNameLst>
                                          <p:attrName>ppt_x</p:attrName>
                                        </p:attrNameLst>
                                      </p:cBhvr>
                                      <p:tavLst>
                                        <p:tav tm="0">
                                          <p:val>
                                            <p:strVal val="ppt_x"/>
                                          </p:val>
                                        </p:tav>
                                        <p:tav tm="100000">
                                          <p:val>
                                            <p:strVal val="ppt_x"/>
                                          </p:val>
                                        </p:tav>
                                      </p:tavLst>
                                    </p:anim>
                                    <p:anim calcmode="lin" valueType="num">
                                      <p:cBhvr additive="base">
                                        <p:cTn id="80" dur="500"/>
                                        <p:tgtEl>
                                          <p:spTgt spid="15"/>
                                        </p:tgtEl>
                                        <p:attrNameLst>
                                          <p:attrName>ppt_y</p:attrName>
                                        </p:attrNameLst>
                                      </p:cBhvr>
                                      <p:tavLst>
                                        <p:tav tm="0">
                                          <p:val>
                                            <p:strVal val="ppt_y"/>
                                          </p:val>
                                        </p:tav>
                                        <p:tav tm="100000">
                                          <p:val>
                                            <p:strVal val="1+ppt_h/2"/>
                                          </p:val>
                                        </p:tav>
                                      </p:tavLst>
                                    </p:anim>
                                    <p:set>
                                      <p:cBhvr>
                                        <p:cTn id="81" dur="1" fill="hold">
                                          <p:stCondLst>
                                            <p:cond delay="499"/>
                                          </p:stCondLst>
                                        </p:cTn>
                                        <p:tgtEl>
                                          <p:spTgt spid="15"/>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500" fill="hold"/>
                                        <p:tgtEl>
                                          <p:spTgt spid="16"/>
                                        </p:tgtEl>
                                        <p:attrNameLst>
                                          <p:attrName>ppt_x</p:attrName>
                                        </p:attrNameLst>
                                      </p:cBhvr>
                                      <p:tavLst>
                                        <p:tav tm="0">
                                          <p:val>
                                            <p:strVal val="#ppt_x"/>
                                          </p:val>
                                        </p:tav>
                                        <p:tav tm="100000">
                                          <p:val>
                                            <p:strVal val="#ppt_x"/>
                                          </p:val>
                                        </p:tav>
                                      </p:tavLst>
                                    </p:anim>
                                    <p:anim calcmode="lin" valueType="num">
                                      <p:cBhvr additive="base">
                                        <p:cTn id="8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nodeType="clickEffect">
                                  <p:stCondLst>
                                    <p:cond delay="0"/>
                                  </p:stCondLst>
                                  <p:childTnLst>
                                    <p:animEffect transition="out" filter="fade">
                                      <p:cBhvr>
                                        <p:cTn id="91" dur="500"/>
                                        <p:tgtEl>
                                          <p:spTgt spid="16"/>
                                        </p:tgtEl>
                                      </p:cBhvr>
                                    </p:animEffect>
                                    <p:set>
                                      <p:cBhvr>
                                        <p:cTn id="92" dur="1" fill="hold">
                                          <p:stCondLst>
                                            <p:cond delay="499"/>
                                          </p:stCondLst>
                                        </p:cTn>
                                        <p:tgtEl>
                                          <p:spTgt spid="16"/>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nodeType="clickEffect">
                                  <p:stCondLst>
                                    <p:cond delay="0"/>
                                  </p:stCondLst>
                                  <p:childTnLst>
                                    <p:anim calcmode="lin" valueType="num">
                                      <p:cBhvr additive="base">
                                        <p:cTn id="102" dur="500"/>
                                        <p:tgtEl>
                                          <p:spTgt spid="17"/>
                                        </p:tgtEl>
                                        <p:attrNameLst>
                                          <p:attrName>ppt_x</p:attrName>
                                        </p:attrNameLst>
                                      </p:cBhvr>
                                      <p:tavLst>
                                        <p:tav tm="0">
                                          <p:val>
                                            <p:strVal val="ppt_x"/>
                                          </p:val>
                                        </p:tav>
                                        <p:tav tm="100000">
                                          <p:val>
                                            <p:strVal val="ppt_x"/>
                                          </p:val>
                                        </p:tav>
                                      </p:tavLst>
                                    </p:anim>
                                    <p:anim calcmode="lin" valueType="num">
                                      <p:cBhvr additive="base">
                                        <p:cTn id="103" dur="500"/>
                                        <p:tgtEl>
                                          <p:spTgt spid="17"/>
                                        </p:tgtEl>
                                        <p:attrNameLst>
                                          <p:attrName>ppt_y</p:attrName>
                                        </p:attrNameLst>
                                      </p:cBhvr>
                                      <p:tavLst>
                                        <p:tav tm="0">
                                          <p:val>
                                            <p:strVal val="ppt_y"/>
                                          </p:val>
                                        </p:tav>
                                        <p:tav tm="100000">
                                          <p:val>
                                            <p:strVal val="1+ppt_h/2"/>
                                          </p:val>
                                        </p:tav>
                                      </p:tavLst>
                                    </p:anim>
                                    <p:set>
                                      <p:cBhvr>
                                        <p:cTn id="104" dur="1" fill="hold">
                                          <p:stCondLst>
                                            <p:cond delay="499"/>
                                          </p:stCondLst>
                                        </p:cTn>
                                        <p:tgtEl>
                                          <p:spTgt spid="17"/>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18"/>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22" presetClass="exit" presetSubtype="4" fill="hold" nodeType="clickEffect">
                                  <p:stCondLst>
                                    <p:cond delay="0"/>
                                  </p:stCondLst>
                                  <p:childTnLst>
                                    <p:animEffect transition="out" filter="wipe(down)">
                                      <p:cBhvr>
                                        <p:cTn id="112" dur="500"/>
                                        <p:tgtEl>
                                          <p:spTgt spid="18"/>
                                        </p:tgtEl>
                                      </p:cBhvr>
                                    </p:animEffect>
                                    <p:set>
                                      <p:cBhvr>
                                        <p:cTn id="113" dur="1" fill="hold">
                                          <p:stCondLst>
                                            <p:cond delay="499"/>
                                          </p:stCondLst>
                                        </p:cTn>
                                        <p:tgtEl>
                                          <p:spTgt spid="18"/>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nodeType="clickEffect">
                                  <p:stCondLst>
                                    <p:cond delay="0"/>
                                  </p:stCondLst>
                                  <p:childTnLst>
                                    <p:set>
                                      <p:cBhvr>
                                        <p:cTn id="117" dur="1" fill="hold">
                                          <p:stCondLst>
                                            <p:cond delay="0"/>
                                          </p:stCondLst>
                                        </p:cTn>
                                        <p:tgtEl>
                                          <p:spTgt spid="19"/>
                                        </p:tgtEl>
                                        <p:attrNameLst>
                                          <p:attrName>style.visibility</p:attrName>
                                        </p:attrNameLst>
                                      </p:cBhvr>
                                      <p:to>
                                        <p:strVal val="visible"/>
                                      </p:to>
                                    </p:set>
                                    <p:anim calcmode="lin" valueType="num">
                                      <p:cBhvr additive="base">
                                        <p:cTn id="118" dur="500" fill="hold"/>
                                        <p:tgtEl>
                                          <p:spTgt spid="19"/>
                                        </p:tgtEl>
                                        <p:attrNameLst>
                                          <p:attrName>ppt_x</p:attrName>
                                        </p:attrNameLst>
                                      </p:cBhvr>
                                      <p:tavLst>
                                        <p:tav tm="0">
                                          <p:val>
                                            <p:strVal val="#ppt_x"/>
                                          </p:val>
                                        </p:tav>
                                        <p:tav tm="100000">
                                          <p:val>
                                            <p:strVal val="#ppt_x"/>
                                          </p:val>
                                        </p:tav>
                                      </p:tavLst>
                                    </p:anim>
                                    <p:anim calcmode="lin" valueType="num">
                                      <p:cBhvr additive="base">
                                        <p:cTn id="11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2" presetClass="exit" presetSubtype="4" fill="hold" nodeType="clickEffect">
                                  <p:stCondLst>
                                    <p:cond delay="0"/>
                                  </p:stCondLst>
                                  <p:childTnLst>
                                    <p:animEffect transition="out" filter="wipe(down)">
                                      <p:cBhvr>
                                        <p:cTn id="123" dur="500"/>
                                        <p:tgtEl>
                                          <p:spTgt spid="19"/>
                                        </p:tgtEl>
                                      </p:cBhvr>
                                    </p:animEffect>
                                    <p:set>
                                      <p:cBhvr>
                                        <p:cTn id="124" dur="1" fill="hold">
                                          <p:stCondLst>
                                            <p:cond delay="499"/>
                                          </p:stCondLst>
                                        </p:cTn>
                                        <p:tgtEl>
                                          <p:spTgt spid="19"/>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20"/>
                                        </p:tgtEl>
                                        <p:attrNameLst>
                                          <p:attrName>style.visibility</p:attrName>
                                        </p:attrNameLst>
                                      </p:cBhvr>
                                      <p:to>
                                        <p:strVal val="visible"/>
                                      </p:to>
                                    </p:set>
                                    <p:anim calcmode="lin" valueType="num">
                                      <p:cBhvr additive="base">
                                        <p:cTn id="129" dur="500" fill="hold"/>
                                        <p:tgtEl>
                                          <p:spTgt spid="20"/>
                                        </p:tgtEl>
                                        <p:attrNameLst>
                                          <p:attrName>ppt_x</p:attrName>
                                        </p:attrNameLst>
                                      </p:cBhvr>
                                      <p:tavLst>
                                        <p:tav tm="0">
                                          <p:val>
                                            <p:strVal val="#ppt_x"/>
                                          </p:val>
                                        </p:tav>
                                        <p:tav tm="100000">
                                          <p:val>
                                            <p:strVal val="#ppt_x"/>
                                          </p:val>
                                        </p:tav>
                                      </p:tavLst>
                                    </p:anim>
                                    <p:anim calcmode="lin" valueType="num">
                                      <p:cBhvr additive="base">
                                        <p:cTn id="1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14375" y="623888"/>
            <a:ext cx="4572000" cy="488950"/>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新报关单版式：出口</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pic>
        <p:nvPicPr>
          <p:cNvPr id="27650" name="Picture 2"/>
          <p:cNvPicPr>
            <a:picLocks noChangeAspect="1" noChangeArrowheads="1"/>
          </p:cNvPicPr>
          <p:nvPr/>
        </p:nvPicPr>
        <p:blipFill>
          <a:blip r:embed="rId4" cstate="print"/>
          <a:srcRect/>
          <a:stretch>
            <a:fillRect/>
          </a:stretch>
        </p:blipFill>
        <p:spPr bwMode="auto">
          <a:xfrm>
            <a:off x="539552" y="1264012"/>
            <a:ext cx="7920880" cy="34508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6554313" y="1881301"/>
            <a:ext cx="936104" cy="216024"/>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5"/>
          <a:stretch>
            <a:fillRect/>
          </a:stretch>
        </p:blipFill>
        <p:spPr>
          <a:xfrm>
            <a:off x="539552" y="2230676"/>
            <a:ext cx="6467475" cy="2305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xit" presetSubtype="4" fill="hold" nodeType="clickEffect">
                                  <p:stCondLst>
                                    <p:cond delay="0"/>
                                  </p:stCondLst>
                                  <p:childTnLst>
                                    <p:animEffect transition="out" filter="wipe(down)">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725488" y="434975"/>
            <a:ext cx="7775575" cy="649288"/>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新增栏目</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3075" name="Rectangle 3"/>
          <p:cNvSpPr>
            <a:spLocks noGrp="1" noChangeArrowheads="1"/>
          </p:cNvSpPr>
          <p:nvPr>
            <p:ph type="body" idx="1"/>
          </p:nvPr>
        </p:nvSpPr>
        <p:spPr>
          <a:xfrm>
            <a:off x="457200" y="1439863"/>
            <a:ext cx="8229600" cy="989012"/>
          </a:xfrm>
        </p:spPr>
        <p:txBody>
          <a:bodyPr/>
          <a:lstStyle/>
          <a:p>
            <a:pPr eaLnBrk="1" hangingPunct="1">
              <a:lnSpc>
                <a:spcPct val="90000"/>
              </a:lnSpc>
              <a:defRPr/>
            </a:pPr>
            <a:r>
              <a:rPr lang="zh-CN" altLang="zh-CN" sz="2400" dirty="0" smtClean="0">
                <a:ea typeface="宋体" charset="-122"/>
              </a:rPr>
              <a:t>境外收发货人</a:t>
            </a:r>
            <a:endParaRPr lang="en-US" altLang="zh-CN" sz="2400" dirty="0" smtClean="0">
              <a:ea typeface="宋体" charset="-122"/>
            </a:endParaRPr>
          </a:p>
          <a:p>
            <a:pPr marL="0" indent="0" eaLnBrk="1" hangingPunct="1">
              <a:lnSpc>
                <a:spcPct val="90000"/>
              </a:lnSpc>
              <a:buFontTx/>
              <a:buNone/>
              <a:defRPr/>
            </a:pPr>
            <a:r>
              <a:rPr lang="zh-CN" altLang="en-US" sz="1600" dirty="0" smtClean="0">
                <a:ea typeface="宋体" charset="-122"/>
              </a:rPr>
              <a:t>       境外收货人通常指签订并执行出口贸易合同中的买方或合同指定的收货人，境外发货人通常指签订并执行进口贸易合同中的卖方</a:t>
            </a:r>
            <a:endParaRPr lang="en-US" altLang="zh-CN" sz="1600" dirty="0" smtClean="0">
              <a:ea typeface="宋体" charset="-122"/>
            </a:endParaRPr>
          </a:p>
          <a:p>
            <a:pPr marL="0" indent="0" eaLnBrk="1" hangingPunct="1">
              <a:lnSpc>
                <a:spcPct val="90000"/>
              </a:lnSpc>
              <a:buFontTx/>
              <a:buNone/>
              <a:defRPr/>
            </a:pPr>
            <a:endParaRPr lang="en-US" altLang="zh-CN" sz="800" dirty="0" smtClean="0">
              <a:ea typeface="宋体" charset="-122"/>
            </a:endParaRPr>
          </a:p>
        </p:txBody>
      </p:sp>
      <p:grpSp>
        <p:nvGrpSpPr>
          <p:cNvPr id="2" name="组合 25"/>
          <p:cNvGrpSpPr>
            <a:grpSpLocks/>
          </p:cNvGrpSpPr>
          <p:nvPr/>
        </p:nvGrpSpPr>
        <p:grpSpPr bwMode="auto">
          <a:xfrm>
            <a:off x="2357438" y="2532063"/>
            <a:ext cx="4374802" cy="428625"/>
            <a:chOff x="2357438" y="2357436"/>
            <a:chExt cx="4086225" cy="428625"/>
          </a:xfrm>
        </p:grpSpPr>
        <p:sp>
          <p:nvSpPr>
            <p:cNvPr id="4" name="矩形 3"/>
            <p:cNvSpPr/>
            <p:nvPr/>
          </p:nvSpPr>
          <p:spPr>
            <a:xfrm>
              <a:off x="2357438" y="2357436"/>
              <a:ext cx="1785937" cy="428625"/>
            </a:xfrm>
            <a:prstGeom prst="rect">
              <a:avLst/>
            </a:prstGeom>
            <a:ln w="31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a:solidFill>
                    <a:schemeClr val="tx1"/>
                  </a:solidFill>
                  <a:ea typeface="宋体" charset="-122"/>
                </a:rPr>
                <a:t>名称</a:t>
              </a:r>
            </a:p>
          </p:txBody>
        </p:sp>
        <p:sp>
          <p:nvSpPr>
            <p:cNvPr id="5" name="矩形 4"/>
            <p:cNvSpPr/>
            <p:nvPr/>
          </p:nvSpPr>
          <p:spPr>
            <a:xfrm>
              <a:off x="4657725" y="2357436"/>
              <a:ext cx="1785938" cy="428625"/>
            </a:xfrm>
            <a:prstGeom prst="rect">
              <a:avLst/>
            </a:prstGeom>
            <a:ln w="31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a:solidFill>
                    <a:schemeClr val="tx1"/>
                  </a:solidFill>
                  <a:ea typeface="宋体" charset="-122"/>
                </a:rPr>
                <a:t>编码</a:t>
              </a:r>
            </a:p>
          </p:txBody>
        </p:sp>
        <p:sp>
          <p:nvSpPr>
            <p:cNvPr id="8212" name="TextBox 5"/>
            <p:cNvSpPr txBox="1">
              <a:spLocks noChangeArrowheads="1"/>
            </p:cNvSpPr>
            <p:nvPr/>
          </p:nvSpPr>
          <p:spPr bwMode="auto">
            <a:xfrm>
              <a:off x="4214813" y="2357436"/>
              <a:ext cx="428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zh-CN" sz="2000">
                  <a:ea typeface="宋体" panose="02010600030101010101" pitchFamily="2" charset="-122"/>
                </a:rPr>
                <a:t>+</a:t>
              </a:r>
              <a:endParaRPr lang="zh-CN" altLang="en-US" sz="2000">
                <a:ea typeface="宋体" panose="02010600030101010101" pitchFamily="2" charset="-122"/>
              </a:endParaRPr>
            </a:p>
          </p:txBody>
        </p:sp>
      </p:grpSp>
      <p:grpSp>
        <p:nvGrpSpPr>
          <p:cNvPr id="3" name="组合 22"/>
          <p:cNvGrpSpPr>
            <a:grpSpLocks/>
          </p:cNvGrpSpPr>
          <p:nvPr/>
        </p:nvGrpSpPr>
        <p:grpSpPr bwMode="auto">
          <a:xfrm>
            <a:off x="2357438" y="2746375"/>
            <a:ext cx="1816100" cy="1132818"/>
            <a:chOff x="2357421" y="2571749"/>
            <a:chExt cx="1815818" cy="1132829"/>
          </a:xfrm>
        </p:grpSpPr>
        <p:grpSp>
          <p:nvGrpSpPr>
            <p:cNvPr id="8204" name="组合 13"/>
            <p:cNvGrpSpPr>
              <a:grpSpLocks/>
            </p:cNvGrpSpPr>
            <p:nvPr/>
          </p:nvGrpSpPr>
          <p:grpSpPr bwMode="auto">
            <a:xfrm>
              <a:off x="2357421" y="2571750"/>
              <a:ext cx="1815818" cy="593530"/>
              <a:chOff x="2357421" y="2643189"/>
              <a:chExt cx="1815818" cy="593530"/>
            </a:xfrm>
          </p:grpSpPr>
          <p:sp>
            <p:nvSpPr>
              <p:cNvPr id="8" name="TextBox 7"/>
              <p:cNvSpPr txBox="1"/>
              <p:nvPr/>
            </p:nvSpPr>
            <p:spPr>
              <a:xfrm>
                <a:off x="2357421" y="2928939"/>
                <a:ext cx="1815818" cy="307780"/>
              </a:xfrm>
              <a:prstGeom prst="rect">
                <a:avLst/>
              </a:prstGeom>
              <a:ln w="3175"/>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zh-CN" altLang="en-US" sz="1400" dirty="0">
                    <a:solidFill>
                      <a:schemeClr val="tx1"/>
                    </a:solidFill>
                    <a:ea typeface="宋体" charset="-122"/>
                  </a:rPr>
                  <a:t>一般为英文名</a:t>
                </a:r>
              </a:p>
            </p:txBody>
          </p:sp>
          <p:cxnSp>
            <p:nvCxnSpPr>
              <p:cNvPr id="11" name="肘形连接符 10"/>
              <p:cNvCxnSpPr>
                <a:stCxn id="4" idx="1"/>
                <a:endCxn id="8" idx="1"/>
              </p:cNvCxnSpPr>
              <p:nvPr/>
            </p:nvCxnSpPr>
            <p:spPr>
              <a:xfrm rot="10800000" flipV="1">
                <a:off x="2357421" y="2643189"/>
                <a:ext cx="12698" cy="439640"/>
              </a:xfrm>
              <a:prstGeom prst="bentConnector3">
                <a:avLst>
                  <a:gd name="adj1" fmla="val 1800000"/>
                </a:avLst>
              </a:prstGeom>
              <a:ln w="317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grpSp>
        <p:grpSp>
          <p:nvGrpSpPr>
            <p:cNvPr id="8205" name="组合 14"/>
            <p:cNvGrpSpPr>
              <a:grpSpLocks/>
            </p:cNvGrpSpPr>
            <p:nvPr/>
          </p:nvGrpSpPr>
          <p:grpSpPr bwMode="auto">
            <a:xfrm>
              <a:off x="2357421" y="2571749"/>
              <a:ext cx="1815818" cy="1132829"/>
              <a:chOff x="2357421" y="2643188"/>
              <a:chExt cx="1815818" cy="1132829"/>
            </a:xfrm>
          </p:grpSpPr>
          <p:sp>
            <p:nvSpPr>
              <p:cNvPr id="9" name="TextBox 8"/>
              <p:cNvSpPr txBox="1"/>
              <p:nvPr/>
            </p:nvSpPr>
            <p:spPr>
              <a:xfrm>
                <a:off x="2357421" y="3252792"/>
                <a:ext cx="1815818" cy="523225"/>
              </a:xfrm>
              <a:prstGeom prst="rect">
                <a:avLst/>
              </a:prstGeom>
              <a:ln w="3175"/>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zh-CN" altLang="en-US" sz="1400" dirty="0">
                    <a:solidFill>
                      <a:schemeClr val="tx1"/>
                    </a:solidFill>
                    <a:ea typeface="宋体" charset="-122"/>
                  </a:rPr>
                  <a:t>检验检疫要求</a:t>
                </a:r>
                <a:endParaRPr lang="en-US" altLang="zh-CN" sz="1400" dirty="0">
                  <a:solidFill>
                    <a:schemeClr val="tx1"/>
                  </a:solidFill>
                  <a:ea typeface="宋体" charset="-122"/>
                </a:endParaRPr>
              </a:p>
              <a:p>
                <a:pPr algn="ctr" eaLnBrk="1" hangingPunct="1">
                  <a:defRPr/>
                </a:pPr>
                <a:r>
                  <a:rPr lang="zh-CN" altLang="en-US" sz="1400" dirty="0">
                    <a:solidFill>
                      <a:schemeClr val="tx1"/>
                    </a:solidFill>
                    <a:ea typeface="宋体" charset="-122"/>
                  </a:rPr>
                  <a:t>填报其他外文名</a:t>
                </a:r>
              </a:p>
            </p:txBody>
          </p:sp>
          <p:cxnSp>
            <p:nvCxnSpPr>
              <p:cNvPr id="13" name="肘形连接符 12"/>
              <p:cNvCxnSpPr>
                <a:stCxn id="4" idx="1"/>
                <a:endCxn id="9" idx="1"/>
              </p:cNvCxnSpPr>
              <p:nvPr/>
            </p:nvCxnSpPr>
            <p:spPr>
              <a:xfrm rot="10800000" flipV="1">
                <a:off x="2357421" y="2643188"/>
                <a:ext cx="12698" cy="871215"/>
              </a:xfrm>
              <a:prstGeom prst="bentConnector3">
                <a:avLst>
                  <a:gd name="adj1" fmla="val 1800000"/>
                </a:avLst>
              </a:prstGeom>
              <a:ln w="317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grpSp>
      </p:grpSp>
      <p:grpSp>
        <p:nvGrpSpPr>
          <p:cNvPr id="10" name="组合 23"/>
          <p:cNvGrpSpPr>
            <a:grpSpLocks/>
          </p:cNvGrpSpPr>
          <p:nvPr/>
        </p:nvGrpSpPr>
        <p:grpSpPr bwMode="auto">
          <a:xfrm>
            <a:off x="4643439" y="2746376"/>
            <a:ext cx="2101502" cy="920554"/>
            <a:chOff x="4643438" y="2571821"/>
            <a:chExt cx="1826857" cy="919616"/>
          </a:xfrm>
        </p:grpSpPr>
        <p:sp>
          <p:nvSpPr>
            <p:cNvPr id="17" name="TextBox 16"/>
            <p:cNvSpPr txBox="1"/>
            <p:nvPr/>
          </p:nvSpPr>
          <p:spPr>
            <a:xfrm>
              <a:off x="4643438" y="2857281"/>
              <a:ext cx="1815817" cy="522687"/>
            </a:xfrm>
            <a:prstGeom prst="rect">
              <a:avLst/>
            </a:prstGeom>
            <a:ln w="3175"/>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altLang="zh-CN" sz="1400" dirty="0">
                  <a:solidFill>
                    <a:schemeClr val="tx1"/>
                  </a:solidFill>
                  <a:ea typeface="宋体" charset="-122"/>
                </a:rPr>
                <a:t>AEO</a:t>
              </a:r>
              <a:r>
                <a:rPr lang="zh-CN" altLang="en-US" sz="1400" dirty="0">
                  <a:solidFill>
                    <a:schemeClr val="tx1"/>
                  </a:solidFill>
                  <a:ea typeface="宋体" charset="-122"/>
                </a:rPr>
                <a:t>互认，报</a:t>
              </a:r>
              <a:r>
                <a:rPr lang="en-US" altLang="zh-CN" sz="1400" dirty="0">
                  <a:solidFill>
                    <a:schemeClr val="tx1"/>
                  </a:solidFill>
                  <a:ea typeface="宋体" charset="-122"/>
                </a:rPr>
                <a:t>AEO</a:t>
              </a:r>
              <a:r>
                <a:rPr lang="zh-CN" altLang="en-US" sz="1400" dirty="0">
                  <a:solidFill>
                    <a:schemeClr val="tx1"/>
                  </a:solidFill>
                  <a:ea typeface="宋体" charset="-122"/>
                </a:rPr>
                <a:t>编码</a:t>
              </a:r>
            </a:p>
          </p:txBody>
        </p:sp>
        <p:sp>
          <p:nvSpPr>
            <p:cNvPr id="18" name="TextBox 17"/>
            <p:cNvSpPr txBox="1"/>
            <p:nvPr/>
          </p:nvSpPr>
          <p:spPr>
            <a:xfrm>
              <a:off x="4643438" y="3183973"/>
              <a:ext cx="1815817" cy="307464"/>
            </a:xfrm>
            <a:prstGeom prst="rect">
              <a:avLst/>
            </a:prstGeom>
            <a:ln w="3175"/>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zh-CN" altLang="en-US" sz="1400" dirty="0">
                  <a:solidFill>
                    <a:schemeClr val="tx1"/>
                  </a:solidFill>
                  <a:ea typeface="宋体" charset="-122"/>
                </a:rPr>
                <a:t>非</a:t>
              </a:r>
              <a:r>
                <a:rPr lang="en-US" altLang="zh-CN" sz="1400" dirty="0">
                  <a:solidFill>
                    <a:schemeClr val="tx1"/>
                  </a:solidFill>
                  <a:ea typeface="宋体" charset="-122"/>
                </a:rPr>
                <a:t>AEO</a:t>
              </a:r>
              <a:r>
                <a:rPr lang="zh-CN" altLang="en-US" sz="1400" dirty="0">
                  <a:solidFill>
                    <a:schemeClr val="tx1"/>
                  </a:solidFill>
                  <a:ea typeface="宋体" charset="-122"/>
                </a:rPr>
                <a:t>互认，免填报</a:t>
              </a:r>
            </a:p>
          </p:txBody>
        </p:sp>
        <p:cxnSp>
          <p:nvCxnSpPr>
            <p:cNvPr id="20" name="肘形连接符 19"/>
            <p:cNvCxnSpPr>
              <a:stCxn id="5" idx="3"/>
              <a:endCxn id="17" idx="3"/>
            </p:cNvCxnSpPr>
            <p:nvPr/>
          </p:nvCxnSpPr>
          <p:spPr>
            <a:xfrm>
              <a:off x="6459255" y="2571821"/>
              <a:ext cx="11040" cy="546803"/>
            </a:xfrm>
            <a:prstGeom prst="bentConnector3">
              <a:avLst>
                <a:gd name="adj1" fmla="val 1800000"/>
              </a:avLst>
            </a:prstGeom>
            <a:ln w="317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5" idx="3"/>
              <a:endCxn id="18" idx="3"/>
            </p:cNvCxnSpPr>
            <p:nvPr/>
          </p:nvCxnSpPr>
          <p:spPr>
            <a:xfrm>
              <a:off x="6459254" y="2571821"/>
              <a:ext cx="1" cy="765884"/>
            </a:xfrm>
            <a:prstGeom prst="bentConnector3">
              <a:avLst>
                <a:gd name="adj1" fmla="val 22860100000"/>
              </a:avLst>
            </a:prstGeom>
            <a:ln w="317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57437" y="3962404"/>
            <a:ext cx="4374802" cy="307777"/>
          </a:xfrm>
          <a:prstGeom prst="rect">
            <a:avLst/>
          </a:prstGeom>
          <a:solidFill>
            <a:srgbClr val="92D050">
              <a:alpha val="34902"/>
            </a:srgbClr>
          </a:solidFill>
          <a:ln w="3175"/>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defRPr/>
            </a:pPr>
            <a:r>
              <a:rPr lang="zh-CN" altLang="en-US" sz="1400" dirty="0">
                <a:solidFill>
                  <a:schemeClr val="tx1"/>
                </a:solidFill>
                <a:ea typeface="宋体" charset="-122"/>
              </a:rPr>
              <a:t>特殊情况下</a:t>
            </a:r>
            <a:r>
              <a:rPr lang="zh-CN" altLang="en-US" sz="1400" dirty="0">
                <a:solidFill>
                  <a:srgbClr val="000000"/>
                </a:solidFill>
                <a:ea typeface="宋体" charset="-122"/>
              </a:rPr>
              <a:t>无境外收发货人的，名称及编码填报“</a:t>
            </a:r>
            <a:r>
              <a:rPr lang="en-US" altLang="zh-CN" sz="1400" dirty="0">
                <a:solidFill>
                  <a:srgbClr val="000000"/>
                </a:solidFill>
                <a:ea typeface="宋体" charset="-122"/>
              </a:rPr>
              <a:t>NO</a:t>
            </a:r>
            <a:r>
              <a:rPr lang="zh-CN" altLang="en-US" sz="1400" dirty="0">
                <a:solidFill>
                  <a:srgbClr val="000000"/>
                </a:solidFill>
                <a:ea typeface="宋体"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dissolve">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25488" y="434975"/>
            <a:ext cx="7775575" cy="649288"/>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新增栏目</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4099" name="Rectangle 3"/>
          <p:cNvSpPr>
            <a:spLocks noGrp="1" noChangeArrowheads="1"/>
          </p:cNvSpPr>
          <p:nvPr>
            <p:ph type="body" idx="1"/>
          </p:nvPr>
        </p:nvSpPr>
        <p:spPr>
          <a:xfrm>
            <a:off x="457200" y="1439863"/>
            <a:ext cx="8229600" cy="3060700"/>
          </a:xfrm>
        </p:spPr>
        <p:txBody>
          <a:bodyPr/>
          <a:lstStyle/>
          <a:p>
            <a:pPr eaLnBrk="1" hangingPunct="1">
              <a:lnSpc>
                <a:spcPct val="90000"/>
              </a:lnSpc>
              <a:defRPr/>
            </a:pPr>
            <a:r>
              <a:rPr lang="zh-CN" sz="2400" dirty="0" smtClean="0">
                <a:ea typeface="宋体" charset="-122"/>
              </a:rPr>
              <a:t>货物存放地点</a:t>
            </a:r>
            <a:endParaRPr lang="en-US" altLang="zh-CN" sz="2400" dirty="0" smtClean="0">
              <a:ea typeface="宋体" charset="-122"/>
            </a:endParaRPr>
          </a:p>
          <a:p>
            <a:pPr marL="0" indent="0" eaLnBrk="1" hangingPunct="1">
              <a:lnSpc>
                <a:spcPct val="90000"/>
              </a:lnSpc>
              <a:buFontTx/>
              <a:buNone/>
              <a:defRPr/>
            </a:pPr>
            <a:r>
              <a:rPr lang="zh-CN" altLang="en-US" sz="1800" dirty="0" smtClean="0">
                <a:ea typeface="宋体" charset="-122"/>
              </a:rPr>
              <a:t>       指货物</a:t>
            </a:r>
            <a:r>
              <a:rPr lang="zh-CN" altLang="en-US" sz="1800" b="1" dirty="0" smtClean="0">
                <a:solidFill>
                  <a:srgbClr val="FF0000"/>
                </a:solidFill>
                <a:ea typeface="宋体" charset="-122"/>
              </a:rPr>
              <a:t>进境</a:t>
            </a:r>
            <a:r>
              <a:rPr lang="zh-CN" altLang="en-US" sz="1800" dirty="0" smtClean="0">
                <a:ea typeface="宋体" charset="-122"/>
              </a:rPr>
              <a:t>后存放的场所或地点，包括海关监管作业场所、分拨仓库、定点加工厂、隔离检疫场、企业自有仓库等</a:t>
            </a:r>
            <a:endParaRPr lang="en-US" altLang="zh-CN" sz="1800" dirty="0" smtClean="0">
              <a:ea typeface="宋体" charset="-122"/>
            </a:endParaRPr>
          </a:p>
          <a:p>
            <a:pPr eaLnBrk="1" hangingPunct="1">
              <a:lnSpc>
                <a:spcPct val="90000"/>
              </a:lnSpc>
              <a:buFontTx/>
              <a:buNone/>
              <a:defRPr/>
            </a:pPr>
            <a:endParaRPr lang="en-US" altLang="zh-CN" sz="800" dirty="0" smtClean="0">
              <a:ea typeface="宋体" charset="-122"/>
            </a:endParaRPr>
          </a:p>
          <a:p>
            <a:pPr eaLnBrk="1" hangingPunct="1">
              <a:lnSpc>
                <a:spcPct val="90000"/>
              </a:lnSpc>
              <a:defRPr/>
            </a:pPr>
            <a:r>
              <a:rPr lang="zh-CN" sz="2400" dirty="0" smtClean="0">
                <a:ea typeface="宋体" charset="-122"/>
              </a:rPr>
              <a:t>启运港</a:t>
            </a:r>
            <a:endParaRPr lang="en-US" altLang="zh-CN" sz="2400" dirty="0" smtClean="0">
              <a:ea typeface="宋体" charset="-122"/>
            </a:endParaRPr>
          </a:p>
          <a:p>
            <a:pPr eaLnBrk="1" hangingPunct="1">
              <a:lnSpc>
                <a:spcPct val="90000"/>
              </a:lnSpc>
              <a:buFontTx/>
              <a:buNone/>
              <a:defRPr/>
            </a:pPr>
            <a:r>
              <a:rPr lang="zh-CN" altLang="en-US" sz="1800" dirty="0" smtClean="0">
                <a:ea typeface="宋体" charset="-122"/>
              </a:rPr>
              <a:t>      填报</a:t>
            </a:r>
            <a:r>
              <a:rPr lang="zh-CN" altLang="en-US" sz="1800" b="1" dirty="0" smtClean="0">
                <a:solidFill>
                  <a:srgbClr val="FF0000"/>
                </a:solidFill>
                <a:ea typeface="宋体" charset="-122"/>
              </a:rPr>
              <a:t>进口</a:t>
            </a:r>
            <a:r>
              <a:rPr lang="zh-CN" altLang="en-US" sz="1800" dirty="0" smtClean="0">
                <a:ea typeface="宋体" charset="-122"/>
              </a:rPr>
              <a:t>货物在运抵我国关境前的</a:t>
            </a:r>
            <a:r>
              <a:rPr lang="zh-CN" altLang="en-US" sz="1800" b="1" dirty="0" smtClean="0">
                <a:solidFill>
                  <a:srgbClr val="FF0000"/>
                </a:solidFill>
                <a:ea typeface="宋体" charset="-122"/>
              </a:rPr>
              <a:t>第一个</a:t>
            </a:r>
            <a:r>
              <a:rPr lang="zh-CN" altLang="en-US" sz="1800" dirty="0" smtClean="0">
                <a:ea typeface="宋体" charset="-122"/>
              </a:rPr>
              <a:t>境外装运港</a:t>
            </a:r>
            <a:endParaRPr lang="en-US" altLang="zh-CN" sz="1800" dirty="0" smtClean="0">
              <a:ea typeface="宋体" charset="-122"/>
            </a:endParaRPr>
          </a:p>
          <a:p>
            <a:pPr eaLnBrk="1" hangingPunct="1">
              <a:lnSpc>
                <a:spcPct val="90000"/>
              </a:lnSpc>
              <a:buFontTx/>
              <a:buNone/>
              <a:defRPr/>
            </a:pPr>
            <a:endParaRPr lang="en-US" altLang="zh-CN" sz="1600" dirty="0" smtClean="0">
              <a:ea typeface="宋体" charset="-122"/>
            </a:endParaRPr>
          </a:p>
          <a:p>
            <a:pPr eaLnBrk="1" hangingPunct="1">
              <a:lnSpc>
                <a:spcPct val="90000"/>
              </a:lnSpc>
              <a:defRPr/>
            </a:pPr>
            <a:r>
              <a:rPr lang="zh-CN" sz="2400" dirty="0" smtClean="0">
                <a:ea typeface="宋体" charset="-122"/>
              </a:rPr>
              <a:t>自报自缴</a:t>
            </a:r>
            <a:endParaRPr lang="en-US" altLang="zh-CN" sz="2400" dirty="0" smtClean="0">
              <a:ea typeface="宋体" charset="-122"/>
            </a:endParaRPr>
          </a:p>
          <a:p>
            <a:pPr marL="0" indent="0" eaLnBrk="1" hangingPunct="1">
              <a:lnSpc>
                <a:spcPct val="90000"/>
              </a:lnSpc>
              <a:buFontTx/>
              <a:buNone/>
              <a:defRPr/>
            </a:pPr>
            <a:r>
              <a:rPr lang="zh-CN" altLang="en-US" sz="1600" dirty="0" smtClean="0">
                <a:ea typeface="宋体" charset="-122"/>
              </a:rPr>
              <a:t>       进出口企业、单位采用“自主申报、自行缴税”（自报自缴）模式向海关申报时，填报“是”；反之则填报“否”</a:t>
            </a:r>
          </a:p>
          <a:p>
            <a:pPr eaLnBrk="1" hangingPunct="1">
              <a:lnSpc>
                <a:spcPct val="90000"/>
              </a:lnSpc>
              <a:buFontTx/>
              <a:buNone/>
              <a:defRPr/>
            </a:pPr>
            <a:endParaRPr lang="fr-FR" altLang="zh-CN" sz="2400" dirty="0" smtClean="0">
              <a:solidFill>
                <a:srgbClr val="B9A288"/>
              </a:solidFill>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25488" y="434975"/>
            <a:ext cx="7775575" cy="649288"/>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新增栏目</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5123" name="Rectangle 3"/>
          <p:cNvSpPr>
            <a:spLocks noGrp="1" noChangeArrowheads="1"/>
          </p:cNvSpPr>
          <p:nvPr>
            <p:ph type="body" idx="1"/>
          </p:nvPr>
        </p:nvSpPr>
        <p:spPr>
          <a:xfrm>
            <a:off x="457200" y="1296988"/>
            <a:ext cx="8229600" cy="488950"/>
          </a:xfrm>
        </p:spPr>
        <p:txBody>
          <a:bodyPr/>
          <a:lstStyle/>
          <a:p>
            <a:pPr eaLnBrk="1" hangingPunct="1">
              <a:lnSpc>
                <a:spcPct val="90000"/>
              </a:lnSpc>
              <a:defRPr/>
            </a:pPr>
            <a:r>
              <a:rPr lang="zh-CN" sz="2400" dirty="0" smtClean="0">
                <a:ea typeface="宋体" charset="-122"/>
              </a:rPr>
              <a:t>入境口岸</a:t>
            </a:r>
            <a:r>
              <a:rPr lang="en-US" altLang="zh-CN" sz="2400" dirty="0" smtClean="0">
                <a:ea typeface="宋体" charset="-122"/>
              </a:rPr>
              <a:t>/</a:t>
            </a:r>
            <a:r>
              <a:rPr lang="zh-CN" altLang="en-US" sz="2400" dirty="0" smtClean="0">
                <a:ea typeface="宋体" charset="-122"/>
              </a:rPr>
              <a:t>出境口岸</a:t>
            </a:r>
            <a:endParaRPr lang="en-US" altLang="zh-CN" sz="2400" dirty="0" smtClean="0">
              <a:ea typeface="宋体" charset="-122"/>
            </a:endParaRPr>
          </a:p>
          <a:p>
            <a:pPr marL="0" indent="0" eaLnBrk="1" hangingPunct="1">
              <a:lnSpc>
                <a:spcPct val="90000"/>
              </a:lnSpc>
              <a:buFontTx/>
              <a:buNone/>
              <a:defRPr/>
            </a:pPr>
            <a:r>
              <a:rPr lang="zh-CN" altLang="en-US" sz="1600" dirty="0" smtClean="0"/>
              <a:t>        </a:t>
            </a:r>
            <a:endParaRPr lang="zh-CN" altLang="en-US" sz="1600" dirty="0" smtClean="0">
              <a:ea typeface="宋体" charset="-122"/>
            </a:endParaRPr>
          </a:p>
          <a:p>
            <a:pPr eaLnBrk="1" hangingPunct="1">
              <a:lnSpc>
                <a:spcPct val="90000"/>
              </a:lnSpc>
              <a:buFontTx/>
              <a:buNone/>
              <a:defRPr/>
            </a:pPr>
            <a:endParaRPr lang="fr-FR" altLang="zh-CN" sz="800" dirty="0" smtClean="0">
              <a:solidFill>
                <a:srgbClr val="CA6800"/>
              </a:solidFill>
              <a:ea typeface="宋体" charset="-122"/>
            </a:endParaRPr>
          </a:p>
          <a:p>
            <a:pPr eaLnBrk="1" hangingPunct="1">
              <a:lnSpc>
                <a:spcPct val="90000"/>
              </a:lnSpc>
              <a:buFontTx/>
              <a:buNone/>
              <a:defRPr/>
            </a:pPr>
            <a:endParaRPr lang="fr-FR" altLang="zh-CN" sz="2400" dirty="0" smtClean="0">
              <a:solidFill>
                <a:srgbClr val="B9A288"/>
              </a:solidFill>
              <a:ea typeface="宋体"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581710788"/>
              </p:ext>
            </p:extLst>
          </p:nvPr>
        </p:nvGraphicFramePr>
        <p:xfrm>
          <a:off x="500063" y="1785938"/>
          <a:ext cx="8143875" cy="2582548"/>
        </p:xfrm>
        <a:graphic>
          <a:graphicData uri="http://schemas.openxmlformats.org/drawingml/2006/table">
            <a:tbl>
              <a:tblPr/>
              <a:tblGrid>
                <a:gridCol w="2443162">
                  <a:extLst>
                    <a:ext uri="{9D8B030D-6E8A-4147-A177-3AD203B41FA5}">
                      <a16:colId xmlns="" xmlns:a16="http://schemas.microsoft.com/office/drawing/2014/main" val="20000"/>
                    </a:ext>
                  </a:extLst>
                </a:gridCol>
                <a:gridCol w="2887663">
                  <a:extLst>
                    <a:ext uri="{9D8B030D-6E8A-4147-A177-3AD203B41FA5}">
                      <a16:colId xmlns="" xmlns:a16="http://schemas.microsoft.com/office/drawing/2014/main" val="20001"/>
                    </a:ext>
                  </a:extLst>
                </a:gridCol>
                <a:gridCol w="2813050">
                  <a:extLst>
                    <a:ext uri="{9D8B030D-6E8A-4147-A177-3AD203B41FA5}">
                      <a16:colId xmlns="" xmlns:a16="http://schemas.microsoft.com/office/drawing/2014/main" val="20002"/>
                    </a:ext>
                  </a:extLst>
                </a:gridCol>
              </a:tblGrid>
              <a:tr h="3713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宋体" charset="-122"/>
                        <a:ea typeface="宋体" charset="-122"/>
                      </a:endParaRP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宋体" charset="-122"/>
                          <a:ea typeface="宋体" charset="-122"/>
                        </a:rPr>
                        <a:t>入境口岸</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宋体" charset="-122"/>
                          <a:ea typeface="宋体" charset="-122"/>
                        </a:rPr>
                        <a:t>离境口岸</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 xmlns:a16="http://schemas.microsoft.com/office/drawing/2014/main" val="10000"/>
                  </a:ext>
                </a:extLst>
              </a:tr>
              <a:tr h="4571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宋体" charset="-122"/>
                          <a:ea typeface="宋体" charset="-122"/>
                        </a:rPr>
                        <a:t>正常出入境</a:t>
                      </a: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Arial" charset="0"/>
                          <a:ea typeface="宋体" charset="-122"/>
                        </a:rPr>
                        <a:t>货物自跨境运输工具卸离的第一个境内口岸名称与代码</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Arial" charset="0"/>
                          <a:ea typeface="宋体" charset="-122"/>
                        </a:rPr>
                        <a:t>跨境运输工具离境的第一个境内口岸</a:t>
                      </a:r>
                      <a:r>
                        <a:rPr kumimoji="0" lang="zh-CN" altLang="en-US" sz="1400" b="0" i="0" u="none" strike="noStrike" cap="none" normalizeH="0" baseline="0" dirty="0" smtClean="0">
                          <a:ln>
                            <a:noFill/>
                          </a:ln>
                          <a:solidFill>
                            <a:srgbClr val="000000"/>
                          </a:solidFill>
                          <a:effectLst/>
                          <a:latin typeface="Arial" charset="0"/>
                          <a:ea typeface="宋体" charset="-122"/>
                        </a:rPr>
                        <a:t>名称与代码</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3F4"/>
                    </a:solidFill>
                  </a:tcPr>
                </a:tc>
                <a:extLst>
                  <a:ext uri="{0D108BD9-81ED-4DB2-BD59-A6C34878D82A}">
                    <a16:rowId xmlns="" xmlns:a16="http://schemas.microsoft.com/office/drawing/2014/main" val="10001"/>
                  </a:ext>
                </a:extLst>
              </a:tr>
              <a:tr h="3713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Arial" charset="0"/>
                          <a:ea typeface="宋体" charset="-122"/>
                        </a:rPr>
                        <a:t>多式联运跨境</a:t>
                      </a:r>
                      <a:endParaRPr kumimoji="0" lang="zh-CN" altLang="en-US" sz="16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Arial" charset="0"/>
                          <a:ea typeface="宋体" charset="-122"/>
                        </a:rPr>
                        <a:t>最终卸离的境内口岸</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Arial" charset="0"/>
                          <a:ea typeface="宋体" charset="-122"/>
                        </a:rPr>
                        <a:t>最初离境的境内口岸</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F9FA"/>
                    </a:solidFill>
                  </a:tcPr>
                </a:tc>
                <a:extLst>
                  <a:ext uri="{0D108BD9-81ED-4DB2-BD59-A6C34878D82A}">
                    <a16:rowId xmlns="" xmlns:a16="http://schemas.microsoft.com/office/drawing/2014/main" val="10002"/>
                  </a:ext>
                </a:extLst>
              </a:tr>
              <a:tr h="3713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宋体" charset="-122"/>
                          <a:ea typeface="宋体" charset="-122"/>
                        </a:rPr>
                        <a:t>过境货物</a:t>
                      </a: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Arial" charset="0"/>
                          <a:ea typeface="宋体" charset="-122"/>
                        </a:rPr>
                        <a:t>进入境内的第一个口岸名称与代码</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Arial" charset="0"/>
                          <a:ea typeface="宋体" charset="-122"/>
                        </a:rPr>
                        <a:t>离境的第一个口岸</a:t>
                      </a:r>
                      <a:r>
                        <a:rPr kumimoji="0" lang="zh-CN" altLang="en-US" sz="1400" b="0" i="0" u="none" strike="noStrike" cap="none" normalizeH="0" baseline="0" dirty="0" smtClean="0">
                          <a:ln>
                            <a:noFill/>
                          </a:ln>
                          <a:solidFill>
                            <a:srgbClr val="000000"/>
                          </a:solidFill>
                          <a:effectLst/>
                          <a:latin typeface="Arial" charset="0"/>
                          <a:ea typeface="宋体" charset="-122"/>
                        </a:rPr>
                        <a:t>名称与代码</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3F4"/>
                    </a:solidFill>
                  </a:tcPr>
                </a:tc>
                <a:extLst>
                  <a:ext uri="{0D108BD9-81ED-4DB2-BD59-A6C34878D82A}">
                    <a16:rowId xmlns="" xmlns:a16="http://schemas.microsoft.com/office/drawing/2014/main" val="10003"/>
                  </a:ext>
                </a:extLst>
              </a:tr>
              <a:tr h="518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Arial" charset="0"/>
                          <a:ea typeface="宋体" charset="-122"/>
                        </a:rPr>
                        <a:t>从海关特殊区域或保税监管场所跨境</a:t>
                      </a:r>
                      <a:endParaRPr kumimoji="0" lang="zh-CN" altLang="en-US" sz="1600" b="0" i="0" u="none" strike="noStrike" cap="none" normalizeH="0" baseline="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Arial" charset="0"/>
                          <a:ea typeface="宋体" charset="-122"/>
                        </a:rPr>
                        <a:t>海关特殊区域或保税监管场所名称与代码</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3F9FA"/>
                    </a:solidFill>
                  </a:tcPr>
                </a:tc>
                <a:tc hMerge="1">
                  <a:txBody>
                    <a:bodyPr/>
                    <a:lstStyle/>
                    <a:p>
                      <a:endParaRPr lang="zh-CN" altLang="en-US"/>
                    </a:p>
                  </a:txBody>
                  <a:tcPr/>
                </a:tc>
                <a:extLst>
                  <a:ext uri="{0D108BD9-81ED-4DB2-BD59-A6C34878D82A}">
                    <a16:rowId xmlns="" xmlns:a16="http://schemas.microsoft.com/office/drawing/2014/main" val="10004"/>
                  </a:ext>
                </a:extLst>
              </a:tr>
              <a:tr h="3713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Arial" charset="0"/>
                          <a:ea typeface="宋体" charset="-122"/>
                        </a:rPr>
                        <a:t>无实际进出境</a:t>
                      </a:r>
                      <a:endParaRPr kumimoji="0" lang="zh-CN" altLang="en-US" sz="16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Arial" charset="0"/>
                          <a:ea typeface="宋体" charset="-122"/>
                        </a:rPr>
                        <a:t>货物所在地的城市名称及代码</a:t>
                      </a:r>
                      <a:endParaRPr kumimoji="0" lang="zh-CN" altLang="en-US" sz="1400" b="0" i="0" u="none" strike="noStrike" cap="none" normalizeH="0" baseline="0" dirty="0" smtClean="0">
                        <a:ln>
                          <a:noFill/>
                        </a:ln>
                        <a:solidFill>
                          <a:schemeClr val="tx1"/>
                        </a:solidFill>
                        <a:effectLst/>
                        <a:latin typeface="宋体" charset="-122"/>
                        <a:ea typeface="宋体" charset="-122"/>
                      </a:endParaRPr>
                    </a:p>
                  </a:txBody>
                  <a:tcPr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3F4"/>
                    </a:solidFill>
                  </a:tcPr>
                </a:tc>
                <a:tc hMerge="1">
                  <a:txBody>
                    <a:bodyPr/>
                    <a:lstStyle/>
                    <a:p>
                      <a:endParaRPr lang="zh-CN" altLang="en-US"/>
                    </a:p>
                  </a:txBody>
                  <a:tcPr/>
                </a:tc>
                <a:extLst>
                  <a:ext uri="{0D108BD9-81ED-4DB2-BD59-A6C34878D82A}">
                    <a16:rowId xmlns=""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25488" y="434975"/>
            <a:ext cx="7775575" cy="649288"/>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修改栏目名称</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8195" name="Rectangle 3"/>
          <p:cNvSpPr>
            <a:spLocks noGrp="1" noChangeArrowheads="1"/>
          </p:cNvSpPr>
          <p:nvPr>
            <p:ph type="body" idx="1"/>
          </p:nvPr>
        </p:nvSpPr>
        <p:spPr>
          <a:xfrm>
            <a:off x="457200" y="1296988"/>
            <a:ext cx="8229600" cy="3132137"/>
          </a:xfrm>
        </p:spPr>
        <p:txBody>
          <a:bodyPr/>
          <a:lstStyle/>
          <a:p>
            <a:pPr eaLnBrk="1" hangingPunct="1">
              <a:lnSpc>
                <a:spcPct val="90000"/>
              </a:lnSpc>
              <a:buFontTx/>
              <a:buNone/>
              <a:defRPr/>
            </a:pPr>
            <a:endParaRPr lang="en-US" altLang="zh-CN" sz="2400" dirty="0" smtClean="0">
              <a:ea typeface="宋体" charset="-122"/>
            </a:endParaRPr>
          </a:p>
          <a:p>
            <a:pPr eaLnBrk="1" hangingPunct="1">
              <a:lnSpc>
                <a:spcPts val="4100"/>
              </a:lnSpc>
              <a:defRPr/>
            </a:pPr>
            <a:r>
              <a:rPr lang="zh-CN" altLang="en-US" sz="2400" dirty="0" smtClean="0">
                <a:ea typeface="宋体" charset="-122"/>
              </a:rPr>
              <a:t>三、</a:t>
            </a:r>
            <a:r>
              <a:rPr lang="zh-CN" altLang="zh-CN" sz="2400" dirty="0" smtClean="0">
                <a:ea typeface="宋体" charset="-122"/>
              </a:rPr>
              <a:t>“</a:t>
            </a:r>
            <a:r>
              <a:rPr lang="zh-CN" altLang="zh-CN" sz="2400" b="1" dirty="0" smtClean="0">
                <a:solidFill>
                  <a:schemeClr val="accent6"/>
                </a:solidFill>
                <a:ea typeface="宋体" charset="-122"/>
              </a:rPr>
              <a:t>收发货人</a:t>
            </a:r>
            <a:r>
              <a:rPr lang="zh-CN" altLang="zh-CN" sz="2400" dirty="0" smtClean="0">
                <a:ea typeface="宋体" charset="-122"/>
              </a:rPr>
              <a:t>”改为</a:t>
            </a:r>
            <a:r>
              <a:rPr lang="zh-CN" altLang="zh-CN" sz="2400" b="1" dirty="0" smtClean="0">
                <a:ea typeface="宋体" charset="-122"/>
              </a:rPr>
              <a:t>“</a:t>
            </a:r>
            <a:r>
              <a:rPr lang="zh-CN" altLang="zh-CN" sz="2400" b="1" dirty="0" smtClean="0">
                <a:solidFill>
                  <a:srgbClr val="FF0000"/>
                </a:solidFill>
                <a:ea typeface="宋体" charset="-122"/>
              </a:rPr>
              <a:t>境内收发货人</a:t>
            </a:r>
            <a:r>
              <a:rPr lang="zh-CN" altLang="zh-CN" sz="2400" b="1" dirty="0" smtClean="0">
                <a:ea typeface="宋体" charset="-122"/>
              </a:rPr>
              <a:t>”</a:t>
            </a:r>
            <a:endParaRPr lang="en-US" altLang="zh-CN" sz="2400" b="1" dirty="0" smtClean="0">
              <a:ea typeface="宋体" charset="-122"/>
            </a:endParaRPr>
          </a:p>
          <a:p>
            <a:pPr eaLnBrk="1" hangingPunct="1">
              <a:lnSpc>
                <a:spcPts val="4100"/>
              </a:lnSpc>
              <a:defRPr/>
            </a:pPr>
            <a:r>
              <a:rPr lang="zh-CN" altLang="en-US" sz="2400" dirty="0" smtClean="0">
                <a:ea typeface="宋体" charset="-122"/>
              </a:rPr>
              <a:t>四、“</a:t>
            </a:r>
            <a:r>
              <a:rPr lang="zh-CN" altLang="zh-CN" sz="2400" b="1" dirty="0" smtClean="0">
                <a:solidFill>
                  <a:schemeClr val="accent6"/>
                </a:solidFill>
                <a:ea typeface="宋体" charset="-122"/>
              </a:rPr>
              <a:t>进口口岸</a:t>
            </a:r>
            <a:r>
              <a:rPr lang="en-US" altLang="zh-CN" sz="2400" b="1" dirty="0" smtClean="0">
                <a:solidFill>
                  <a:schemeClr val="accent6"/>
                </a:solidFill>
                <a:ea typeface="宋体" charset="-122"/>
              </a:rPr>
              <a:t>/</a:t>
            </a:r>
            <a:r>
              <a:rPr lang="zh-CN" altLang="zh-CN" sz="2400" b="1" dirty="0" smtClean="0">
                <a:solidFill>
                  <a:schemeClr val="accent6"/>
                </a:solidFill>
                <a:ea typeface="宋体" charset="-122"/>
              </a:rPr>
              <a:t>出口口岸</a:t>
            </a:r>
            <a:r>
              <a:rPr lang="zh-CN" altLang="zh-CN" sz="2400" dirty="0" smtClean="0">
                <a:ea typeface="宋体" charset="-122"/>
              </a:rPr>
              <a:t>”改为</a:t>
            </a:r>
            <a:r>
              <a:rPr lang="zh-CN" altLang="zh-CN" sz="2400" b="1" dirty="0" smtClean="0">
                <a:ea typeface="宋体" charset="-122"/>
              </a:rPr>
              <a:t>“</a:t>
            </a:r>
            <a:r>
              <a:rPr lang="zh-CN" altLang="zh-CN" sz="2400" b="1" dirty="0" smtClean="0">
                <a:solidFill>
                  <a:srgbClr val="FF0000"/>
                </a:solidFill>
                <a:ea typeface="宋体" charset="-122"/>
              </a:rPr>
              <a:t>进境关别</a:t>
            </a:r>
            <a:r>
              <a:rPr lang="en-US" altLang="zh-CN" sz="2400" b="1" dirty="0" smtClean="0">
                <a:solidFill>
                  <a:srgbClr val="FF0000"/>
                </a:solidFill>
                <a:ea typeface="宋体" charset="-122"/>
              </a:rPr>
              <a:t>/</a:t>
            </a:r>
            <a:r>
              <a:rPr lang="zh-CN" altLang="zh-CN" sz="2400" b="1" dirty="0" smtClean="0">
                <a:solidFill>
                  <a:srgbClr val="FF0000"/>
                </a:solidFill>
                <a:ea typeface="宋体" charset="-122"/>
              </a:rPr>
              <a:t>出境关别</a:t>
            </a:r>
            <a:r>
              <a:rPr lang="zh-CN" altLang="zh-CN" sz="2400" b="1" dirty="0" smtClean="0">
                <a:ea typeface="宋体" charset="-122"/>
              </a:rPr>
              <a:t>”</a:t>
            </a:r>
            <a:endParaRPr lang="en-US" altLang="zh-CN" sz="2400" b="1" dirty="0" smtClean="0">
              <a:ea typeface="宋体" charset="-122"/>
            </a:endParaRPr>
          </a:p>
          <a:p>
            <a:pPr eaLnBrk="1" hangingPunct="1">
              <a:lnSpc>
                <a:spcPts val="4100"/>
              </a:lnSpc>
              <a:defRPr/>
            </a:pPr>
            <a:r>
              <a:rPr lang="zh-CN" altLang="en-US" sz="2400" dirty="0" smtClean="0">
                <a:ea typeface="宋体" charset="-122"/>
              </a:rPr>
              <a:t>二十一、</a:t>
            </a:r>
            <a:r>
              <a:rPr lang="zh-CN" altLang="zh-CN" sz="2400" dirty="0" smtClean="0">
                <a:ea typeface="宋体" charset="-122"/>
              </a:rPr>
              <a:t>“</a:t>
            </a:r>
            <a:r>
              <a:rPr lang="zh-CN" altLang="zh-CN" sz="2400" b="1" dirty="0" smtClean="0">
                <a:solidFill>
                  <a:schemeClr val="accent6"/>
                </a:solidFill>
                <a:ea typeface="宋体" charset="-122"/>
              </a:rPr>
              <a:t>装货港</a:t>
            </a:r>
            <a:r>
              <a:rPr lang="en-US" altLang="zh-CN" sz="2400" dirty="0" smtClean="0">
                <a:ea typeface="宋体" charset="-122"/>
              </a:rPr>
              <a:t>/</a:t>
            </a:r>
            <a:r>
              <a:rPr lang="zh-CN" altLang="zh-CN" sz="2400" dirty="0" smtClean="0">
                <a:ea typeface="宋体" charset="-122"/>
              </a:rPr>
              <a:t>指运港” 改为</a:t>
            </a:r>
            <a:r>
              <a:rPr lang="zh-CN" altLang="zh-CN" sz="2400" b="1" dirty="0" smtClean="0">
                <a:ea typeface="宋体" charset="-122"/>
              </a:rPr>
              <a:t>“</a:t>
            </a:r>
            <a:r>
              <a:rPr lang="zh-CN" altLang="zh-CN" sz="2400" b="1" dirty="0" smtClean="0">
                <a:solidFill>
                  <a:srgbClr val="FF0000"/>
                </a:solidFill>
                <a:ea typeface="宋体" charset="-122"/>
              </a:rPr>
              <a:t>经停港</a:t>
            </a:r>
            <a:r>
              <a:rPr lang="en-US" altLang="zh-CN" sz="2400" b="1" dirty="0" smtClean="0">
                <a:solidFill>
                  <a:srgbClr val="FF0000"/>
                </a:solidFill>
                <a:ea typeface="宋体" charset="-122"/>
              </a:rPr>
              <a:t>/</a:t>
            </a:r>
            <a:r>
              <a:rPr lang="zh-CN" altLang="zh-CN" sz="2400" b="1" dirty="0" smtClean="0">
                <a:solidFill>
                  <a:srgbClr val="FF0000"/>
                </a:solidFill>
                <a:ea typeface="宋体" charset="-122"/>
              </a:rPr>
              <a:t>指运港</a:t>
            </a:r>
            <a:r>
              <a:rPr lang="zh-CN" altLang="zh-CN" sz="2400" b="1" dirty="0" smtClean="0">
                <a:ea typeface="宋体" charset="-122"/>
              </a:rPr>
              <a:t>”</a:t>
            </a:r>
            <a:endParaRPr lang="en-US" altLang="zh-CN" sz="2400" b="1" dirty="0" smtClean="0">
              <a:ea typeface="宋体" charset="-122"/>
            </a:endParaRPr>
          </a:p>
          <a:p>
            <a:pPr eaLnBrk="1" hangingPunct="1">
              <a:lnSpc>
                <a:spcPts val="4100"/>
              </a:lnSpc>
              <a:defRPr/>
            </a:pPr>
            <a:r>
              <a:rPr lang="zh-CN" altLang="en-US" sz="2400" dirty="0" smtClean="0">
                <a:ea typeface="宋体" charset="-122"/>
              </a:rPr>
              <a:t>三十一、</a:t>
            </a:r>
            <a:r>
              <a:rPr lang="zh-CN" altLang="zh-CN" sz="2400" dirty="0" smtClean="0">
                <a:ea typeface="宋体" charset="-122"/>
              </a:rPr>
              <a:t>“</a:t>
            </a:r>
            <a:r>
              <a:rPr lang="zh-CN" altLang="zh-CN" sz="2400" b="1" dirty="0" smtClean="0">
                <a:solidFill>
                  <a:schemeClr val="accent6"/>
                </a:solidFill>
                <a:ea typeface="宋体" charset="-122"/>
              </a:rPr>
              <a:t>随附单证</a:t>
            </a:r>
            <a:r>
              <a:rPr lang="zh-CN" altLang="zh-CN" sz="2400" dirty="0" smtClean="0">
                <a:ea typeface="宋体" charset="-122"/>
              </a:rPr>
              <a:t>”改为</a:t>
            </a:r>
            <a:r>
              <a:rPr lang="zh-CN" altLang="zh-CN" sz="2400" b="1" dirty="0" smtClean="0">
                <a:ea typeface="宋体" charset="-122"/>
              </a:rPr>
              <a:t>“</a:t>
            </a:r>
            <a:r>
              <a:rPr lang="zh-CN" altLang="zh-CN" sz="2400" b="1" dirty="0" smtClean="0">
                <a:solidFill>
                  <a:srgbClr val="FF0000"/>
                </a:solidFill>
                <a:ea typeface="宋体" charset="-122"/>
              </a:rPr>
              <a:t>随附单证及编号</a:t>
            </a:r>
            <a:r>
              <a:rPr lang="zh-CN" altLang="zh-CN" sz="2400" b="1" dirty="0" smtClean="0">
                <a:ea typeface="宋体" charset="-122"/>
              </a:rPr>
              <a:t>”</a:t>
            </a:r>
            <a:r>
              <a:rPr lang="fr-FR" altLang="zh-CN" sz="2400" b="1" dirty="0" smtClean="0">
                <a:ea typeface="宋体" charset="-122"/>
              </a:rPr>
              <a:t> </a:t>
            </a:r>
          </a:p>
          <a:p>
            <a:pPr eaLnBrk="1" hangingPunct="1">
              <a:lnSpc>
                <a:spcPct val="90000"/>
              </a:lnSpc>
              <a:buFontTx/>
              <a:buNone/>
              <a:defRPr/>
            </a:pPr>
            <a:endParaRPr lang="fr-FR" altLang="zh-CN" sz="2400" dirty="0" smtClean="0">
              <a:solidFill>
                <a:srgbClr val="B9A288"/>
              </a:solidFill>
              <a:ea typeface="宋体"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14375" y="623888"/>
            <a:ext cx="3043238" cy="488950"/>
          </a:xfrm>
        </p:spPr>
        <p:txBody>
          <a:bodyPr/>
          <a:lstStyle/>
          <a:p>
            <a:pPr algn="l" eaLnBrk="1" hangingPunct="1"/>
            <a:r>
              <a:rPr lang="zh-CN" altLang="en-US" sz="3200" smtClean="0">
                <a:solidFill>
                  <a:schemeClr val="tx1"/>
                </a:solidFill>
                <a:latin typeface="方正黑体_GBK" panose="02000000000000000000" pitchFamily="2" charset="-122"/>
                <a:ea typeface="方正黑体_GBK" panose="02000000000000000000" pitchFamily="2" charset="-122"/>
              </a:rPr>
              <a:t>修改填报要求</a:t>
            </a:r>
            <a:endParaRPr lang="fr-FR" altLang="zh-CN" sz="3200" smtClean="0">
              <a:solidFill>
                <a:schemeClr val="tx1"/>
              </a:solidFill>
              <a:latin typeface="方正黑体_GBK" panose="02000000000000000000" pitchFamily="2" charset="-122"/>
              <a:ea typeface="方正黑体_GBK" panose="02000000000000000000" pitchFamily="2" charset="-122"/>
            </a:endParaRPr>
          </a:p>
        </p:txBody>
      </p:sp>
      <p:sp>
        <p:nvSpPr>
          <p:cNvPr id="15363" name="Rectangle 3"/>
          <p:cNvSpPr>
            <a:spLocks noGrp="1" noChangeArrowheads="1"/>
          </p:cNvSpPr>
          <p:nvPr>
            <p:ph type="body" idx="1"/>
          </p:nvPr>
        </p:nvSpPr>
        <p:spPr>
          <a:xfrm>
            <a:off x="467544" y="1279624"/>
            <a:ext cx="8229600" cy="3308350"/>
          </a:xfrm>
        </p:spPr>
        <p:txBody>
          <a:bodyPr/>
          <a:lstStyle/>
          <a:p>
            <a:pPr eaLnBrk="1" hangingPunct="1">
              <a:lnSpc>
                <a:spcPct val="90000"/>
              </a:lnSpc>
            </a:pPr>
            <a:r>
              <a:rPr lang="zh-CN" altLang="en-US" sz="2400" dirty="0" smtClean="0">
                <a:ea typeface="宋体" panose="02010600030101010101" pitchFamily="2" charset="-122"/>
              </a:rPr>
              <a:t>一、</a:t>
            </a:r>
            <a:r>
              <a:rPr lang="zh-CN" altLang="zh-CN" sz="2400" dirty="0" smtClean="0">
                <a:ea typeface="宋体" panose="02010600030101010101" pitchFamily="2" charset="-122"/>
              </a:rPr>
              <a:t>预录入编号</a:t>
            </a:r>
            <a:endParaRPr lang="en-US" altLang="zh-CN" sz="2400" dirty="0" smtClean="0">
              <a:ea typeface="宋体" panose="02010600030101010101" pitchFamily="2" charset="-122"/>
            </a:endParaRPr>
          </a:p>
          <a:p>
            <a:pPr eaLnBrk="1" hangingPunct="1">
              <a:lnSpc>
                <a:spcPct val="90000"/>
              </a:lnSpc>
              <a:buFontTx/>
              <a:buNone/>
            </a:pPr>
            <a:r>
              <a:rPr lang="zh-CN" altLang="en-US" sz="1600" dirty="0" smtClean="0">
                <a:latin typeface="宋体" panose="02010600030101010101" pitchFamily="2" charset="-122"/>
                <a:ea typeface="宋体" panose="02010600030101010101" pitchFamily="2" charset="-122"/>
              </a:rPr>
              <a:t>    </a:t>
            </a:r>
            <a:r>
              <a:rPr lang="zh-CN" altLang="en-US" sz="1800" dirty="0" smtClean="0">
                <a:latin typeface="宋体" panose="02010600030101010101" pitchFamily="2" charset="-122"/>
                <a:ea typeface="宋体" panose="02010600030101010101" pitchFamily="2" charset="-122"/>
              </a:rPr>
              <a:t>一是删除“预录入编号规则由接受申报的海关决定”的表述，改为“由系统自动生成”。二是</a:t>
            </a:r>
            <a:r>
              <a:rPr lang="zh-CN" altLang="en-US" sz="1800" dirty="0" smtClean="0">
                <a:ea typeface="宋体" panose="02010600030101010101" pitchFamily="2" charset="-122"/>
              </a:rPr>
              <a:t>新增赋号规则与编号构成的表述</a:t>
            </a:r>
            <a:endParaRPr lang="en-US" altLang="zh-CN" sz="1800" dirty="0" smtClean="0">
              <a:latin typeface="宋体" panose="02010600030101010101" pitchFamily="2" charset="-122"/>
              <a:ea typeface="宋体" panose="02010600030101010101" pitchFamily="2" charset="-122"/>
            </a:endParaRPr>
          </a:p>
          <a:p>
            <a:pPr marL="1371600" lvl="3" indent="0" eaLnBrk="1" hangingPunct="1">
              <a:lnSpc>
                <a:spcPct val="90000"/>
              </a:lnSpc>
              <a:buNone/>
            </a:pPr>
            <a:endParaRPr lang="zh-CN" altLang="en-US" sz="1200" dirty="0">
              <a:ea typeface="宋体" panose="02010600030101010101" pitchFamily="2" charset="-122"/>
            </a:endParaRPr>
          </a:p>
          <a:p>
            <a:pPr eaLnBrk="1" hangingPunct="1">
              <a:lnSpc>
                <a:spcPct val="90000"/>
              </a:lnSpc>
            </a:pPr>
            <a:r>
              <a:rPr lang="zh-CN" altLang="en-US" sz="2400" dirty="0" smtClean="0">
                <a:ea typeface="宋体" panose="02010600030101010101" pitchFamily="2" charset="-122"/>
              </a:rPr>
              <a:t>二、</a:t>
            </a:r>
            <a:r>
              <a:rPr lang="zh-CN" altLang="zh-CN" sz="2400" dirty="0" smtClean="0">
                <a:ea typeface="宋体" panose="02010600030101010101" pitchFamily="2" charset="-122"/>
              </a:rPr>
              <a:t>海关编号</a:t>
            </a:r>
            <a:endParaRPr lang="en-US" altLang="zh-CN" sz="2400" dirty="0" smtClean="0">
              <a:ea typeface="宋体" panose="02010600030101010101" pitchFamily="2" charset="-122"/>
            </a:endParaRPr>
          </a:p>
          <a:p>
            <a:pPr eaLnBrk="1" hangingPunct="1">
              <a:lnSpc>
                <a:spcPct val="90000"/>
              </a:lnSpc>
              <a:buFontTx/>
              <a:buNone/>
            </a:pPr>
            <a:r>
              <a:rPr lang="zh-CN" altLang="en-US" sz="1800" dirty="0" smtClean="0">
                <a:latin typeface="宋体" panose="02010600030101010101" pitchFamily="2" charset="-122"/>
                <a:ea typeface="宋体" panose="02010600030101010101" pitchFamily="2" charset="-122"/>
              </a:rPr>
              <a:t>   增加“由系统</a:t>
            </a:r>
            <a:r>
              <a:rPr lang="zh-CN" altLang="en-US" sz="1800" dirty="0" smtClean="0">
                <a:ea typeface="宋体" panose="02010600030101010101" pitchFamily="2" charset="-122"/>
              </a:rPr>
              <a:t>自动生</a:t>
            </a:r>
            <a:r>
              <a:rPr lang="zh-CN" altLang="en-US" sz="1800" dirty="0" smtClean="0">
                <a:latin typeface="宋体" panose="02010600030101010101" pitchFamily="2" charset="-122"/>
                <a:ea typeface="宋体" panose="02010600030101010101" pitchFamily="2" charset="-122"/>
              </a:rPr>
              <a:t>成”的表述</a:t>
            </a:r>
            <a:endParaRPr lang="en-US" altLang="zh-CN" sz="1800" dirty="0" smtClean="0">
              <a:latin typeface="宋体" panose="02010600030101010101" pitchFamily="2" charset="-122"/>
              <a:ea typeface="宋体" panose="02010600030101010101" pitchFamily="2" charset="-122"/>
            </a:endParaRPr>
          </a:p>
          <a:p>
            <a:pPr marL="914400" lvl="2" indent="0" eaLnBrk="1" hangingPunct="1">
              <a:lnSpc>
                <a:spcPct val="90000"/>
              </a:lnSpc>
              <a:buNone/>
            </a:pPr>
            <a:endParaRPr lang="en-US" altLang="zh-CN" sz="1600" dirty="0" smtClean="0">
              <a:ea typeface="宋体" panose="02010600030101010101" pitchFamily="2" charset="-122"/>
            </a:endParaRPr>
          </a:p>
          <a:p>
            <a:pPr eaLnBrk="1" hangingPunct="1">
              <a:lnSpc>
                <a:spcPct val="90000"/>
              </a:lnSpc>
            </a:pPr>
            <a:r>
              <a:rPr lang="zh-CN" altLang="en-US" sz="2400" dirty="0" smtClean="0">
                <a:ea typeface="宋体" panose="02010600030101010101" pitchFamily="2" charset="-122"/>
              </a:rPr>
              <a:t>七、备案号</a:t>
            </a:r>
            <a:endParaRPr lang="en-US" altLang="zh-CN" sz="2400" dirty="0" smtClean="0">
              <a:ea typeface="宋体" panose="02010600030101010101" pitchFamily="2" charset="-122"/>
            </a:endParaRPr>
          </a:p>
          <a:p>
            <a:pPr eaLnBrk="1" hangingPunct="1">
              <a:lnSpc>
                <a:spcPct val="90000"/>
              </a:lnSpc>
              <a:buFontTx/>
              <a:buNone/>
            </a:pPr>
            <a:r>
              <a:rPr lang="zh-CN" altLang="en-US" sz="1600" dirty="0" smtClean="0">
                <a:latin typeface="宋体" panose="02010600030101010101" pitchFamily="2" charset="-122"/>
                <a:ea typeface="宋体" panose="02010600030101010101" pitchFamily="2" charset="-122"/>
              </a:rPr>
              <a:t>    一是根据实际情况将“</a:t>
            </a:r>
            <a:r>
              <a:rPr lang="zh-CN" altLang="en-US" sz="1600" b="1" dirty="0" smtClean="0">
                <a:solidFill>
                  <a:schemeClr val="accent2"/>
                </a:solidFill>
                <a:latin typeface="宋体" panose="02010600030101010101" pitchFamily="2" charset="-122"/>
                <a:ea typeface="宋体" panose="02010600030101010101" pitchFamily="2" charset="-122"/>
              </a:rPr>
              <a:t>减、免税备案审批</a:t>
            </a:r>
            <a:r>
              <a:rPr lang="zh-CN" altLang="en-US" sz="1600" dirty="0" smtClean="0">
                <a:latin typeface="宋体" panose="02010600030101010101" pitchFamily="2" charset="-122"/>
                <a:ea typeface="宋体" panose="02010600030101010101" pitchFamily="2" charset="-122"/>
              </a:rPr>
              <a:t>”的表述修改为“</a:t>
            </a:r>
            <a:r>
              <a:rPr lang="zh-CN" altLang="en-US" sz="1600" b="1" dirty="0" smtClean="0">
                <a:solidFill>
                  <a:srgbClr val="FF0000"/>
                </a:solidFill>
                <a:latin typeface="宋体" panose="02010600030101010101" pitchFamily="2" charset="-122"/>
                <a:ea typeface="宋体" panose="02010600030101010101" pitchFamily="2" charset="-122"/>
              </a:rPr>
              <a:t>减、免税审核确认</a:t>
            </a:r>
            <a:r>
              <a:rPr lang="zh-CN" altLang="en-US" sz="1600" dirty="0" smtClean="0">
                <a:latin typeface="宋体" panose="02010600030101010101" pitchFamily="2" charset="-122"/>
                <a:ea typeface="宋体" panose="02010600030101010101" pitchFamily="2" charset="-122"/>
              </a:rPr>
              <a:t>”；二是补充</a:t>
            </a:r>
            <a:r>
              <a:rPr lang="zh-CN" altLang="en-US" sz="1600" b="1" dirty="0" smtClean="0">
                <a:solidFill>
                  <a:srgbClr val="FF0000"/>
                </a:solidFill>
                <a:latin typeface="宋体" panose="02010600030101010101" pitchFamily="2" charset="-122"/>
                <a:ea typeface="宋体" panose="02010600030101010101" pitchFamily="2" charset="-122"/>
              </a:rPr>
              <a:t>“海关特殊监管区域和保税监管场所保税账册”</a:t>
            </a:r>
            <a:r>
              <a:rPr lang="zh-CN" altLang="en-US" sz="1600" dirty="0" smtClean="0">
                <a:latin typeface="宋体" panose="02010600030101010101" pitchFamily="2" charset="-122"/>
                <a:ea typeface="宋体" panose="02010600030101010101" pitchFamily="2" charset="-122"/>
              </a:rPr>
              <a:t>填报要求；三是对“加工贸易设备之间结转的填报要求下补充了</a:t>
            </a:r>
            <a:r>
              <a:rPr lang="zh-CN" altLang="en-US" sz="1600" b="1" dirty="0" smtClean="0">
                <a:solidFill>
                  <a:srgbClr val="FF0000"/>
                </a:solidFill>
                <a:latin typeface="宋体" panose="02010600030101010101" pitchFamily="2" charset="-122"/>
                <a:ea typeface="宋体" panose="02010600030101010101" pitchFamily="2" charset="-122"/>
              </a:rPr>
              <a:t>“使用账册管理的海关特殊监管区域内减免税设备之间的结转”</a:t>
            </a:r>
            <a:r>
              <a:rPr lang="zh-CN" altLang="en-US" sz="1600" dirty="0" smtClean="0">
                <a:latin typeface="宋体" panose="02010600030101010101" pitchFamily="2" charset="-122"/>
                <a:ea typeface="宋体" panose="02010600030101010101" pitchFamily="2" charset="-122"/>
              </a:rPr>
              <a:t>的适用情形</a:t>
            </a:r>
            <a:endParaRPr lang="en-US" altLang="zh-CN" sz="1600" dirty="0" smtClean="0">
              <a:latin typeface="宋体" panose="02010600030101010101" pitchFamily="2" charset="-122"/>
              <a:ea typeface="宋体" panose="02010600030101010101" pitchFamily="2" charset="-122"/>
            </a:endParaRPr>
          </a:p>
          <a:p>
            <a:pPr eaLnBrk="1" hangingPunct="1">
              <a:lnSpc>
                <a:spcPct val="90000"/>
              </a:lnSpc>
              <a:buFontTx/>
              <a:buNone/>
            </a:pPr>
            <a:endParaRPr lang="en-US" altLang="zh-CN" sz="2400" dirty="0" smtClean="0">
              <a:ea typeface="宋体" panose="02010600030101010101" pitchFamily="2" charset="-122"/>
            </a:endParaRPr>
          </a:p>
          <a:p>
            <a:pPr eaLnBrk="1" hangingPunct="1">
              <a:lnSpc>
                <a:spcPct val="90000"/>
              </a:lnSpc>
              <a:buFontTx/>
              <a:buNone/>
            </a:pPr>
            <a:r>
              <a:rPr lang="zh-CN" altLang="en-US" sz="1600" dirty="0" smtClean="0">
                <a:ea typeface="宋体" panose="02010600030101010101" pitchFamily="2" charset="-122"/>
              </a:rPr>
              <a:t>             </a:t>
            </a:r>
            <a:endParaRPr lang="fr-FR" altLang="zh-CN" sz="2400" dirty="0" smtClean="0">
              <a:solidFill>
                <a:srgbClr val="CA68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714375" y="623888"/>
            <a:ext cx="3043238" cy="488950"/>
          </a:xfrm>
        </p:spPr>
        <p:txBody>
          <a:bodyPr/>
          <a:lstStyle/>
          <a:p>
            <a:pPr algn="l" eaLnBrk="1" hangingPunct="1"/>
            <a:r>
              <a:rPr lang="zh-CN" altLang="en-US" sz="3200" dirty="0" smtClean="0">
                <a:solidFill>
                  <a:schemeClr val="tx1"/>
                </a:solidFill>
                <a:latin typeface="方正黑体_GBK" panose="02000000000000000000" pitchFamily="2" charset="-122"/>
                <a:ea typeface="方正黑体_GBK" panose="02000000000000000000" pitchFamily="2" charset="-122"/>
              </a:rPr>
              <a:t>修改填报要求</a:t>
            </a:r>
            <a:endParaRPr lang="fr-FR" altLang="zh-CN" sz="3200" dirty="0" smtClean="0">
              <a:solidFill>
                <a:schemeClr val="tx1"/>
              </a:solidFill>
              <a:latin typeface="方正黑体_GBK" panose="02000000000000000000" pitchFamily="2" charset="-122"/>
              <a:ea typeface="方正黑体_GBK" panose="02000000000000000000" pitchFamily="2" charset="-122"/>
            </a:endParaRPr>
          </a:p>
        </p:txBody>
      </p:sp>
      <p:sp>
        <p:nvSpPr>
          <p:cNvPr id="8195" name="Rectangle 3"/>
          <p:cNvSpPr>
            <a:spLocks noGrp="1" noChangeArrowheads="1"/>
          </p:cNvSpPr>
          <p:nvPr>
            <p:ph type="body" idx="1"/>
          </p:nvPr>
        </p:nvSpPr>
        <p:spPr>
          <a:xfrm>
            <a:off x="457200" y="1492250"/>
            <a:ext cx="8229600" cy="3101975"/>
          </a:xfrm>
        </p:spPr>
        <p:txBody>
          <a:bodyPr/>
          <a:lstStyle/>
          <a:p>
            <a:pPr eaLnBrk="1" hangingPunct="1">
              <a:lnSpc>
                <a:spcPct val="90000"/>
              </a:lnSpc>
              <a:defRPr/>
            </a:pPr>
            <a:r>
              <a:rPr lang="zh-CN" altLang="en-US" sz="2400" dirty="0" smtClean="0">
                <a:ea typeface="宋体" charset="-122"/>
              </a:rPr>
              <a:t>三、</a:t>
            </a:r>
            <a:r>
              <a:rPr lang="zh-CN" sz="2400" dirty="0" smtClean="0">
                <a:ea typeface="宋体" charset="-122"/>
              </a:rPr>
              <a:t>境内收发货人</a:t>
            </a:r>
            <a:endParaRPr lang="en-US" altLang="zh-CN" sz="2400" dirty="0" smtClean="0">
              <a:ea typeface="宋体" charset="-122"/>
            </a:endParaRPr>
          </a:p>
          <a:p>
            <a:pPr eaLnBrk="1" hangingPunct="1">
              <a:lnSpc>
                <a:spcPct val="90000"/>
              </a:lnSpc>
              <a:buFontTx/>
              <a:buNone/>
              <a:defRPr/>
            </a:pPr>
            <a:endParaRPr lang="en-US" altLang="zh-CN" sz="2400" dirty="0" smtClean="0">
              <a:ea typeface="宋体" charset="-122"/>
            </a:endParaRPr>
          </a:p>
          <a:p>
            <a:pPr marL="0" indent="0" eaLnBrk="1" hangingPunct="1">
              <a:lnSpc>
                <a:spcPct val="90000"/>
              </a:lnSpc>
              <a:buFontTx/>
              <a:buNone/>
              <a:defRPr/>
            </a:pPr>
            <a:r>
              <a:rPr lang="zh-CN" altLang="en-US" sz="1800" dirty="0" smtClean="0">
                <a:latin typeface="宋体" charset="-122"/>
                <a:ea typeface="宋体" charset="-122"/>
              </a:rPr>
              <a:t>    编码填报变化：一是将由“选填</a:t>
            </a:r>
            <a:r>
              <a:rPr lang="en-US" altLang="zh-CN" sz="1800" dirty="0" smtClean="0">
                <a:latin typeface="宋体" charset="-122"/>
                <a:ea typeface="宋体" charset="-122"/>
              </a:rPr>
              <a:t>18</a:t>
            </a:r>
            <a:r>
              <a:rPr lang="zh-CN" altLang="en-US" sz="1800" dirty="0" smtClean="0">
                <a:latin typeface="宋体" charset="-122"/>
                <a:ea typeface="宋体" charset="-122"/>
              </a:rPr>
              <a:t>位法人和其他组织统一社会信用代码或</a:t>
            </a:r>
            <a:r>
              <a:rPr lang="en-US" altLang="zh-CN" sz="1800" dirty="0" smtClean="0">
                <a:latin typeface="宋体" charset="-122"/>
                <a:ea typeface="宋体" charset="-122"/>
              </a:rPr>
              <a:t>10</a:t>
            </a:r>
            <a:r>
              <a:rPr lang="zh-CN" altLang="en-US" sz="1800" dirty="0" smtClean="0">
                <a:latin typeface="宋体" charset="-122"/>
                <a:ea typeface="宋体" charset="-122"/>
              </a:rPr>
              <a:t>位海关注册编码任一项”改为“</a:t>
            </a:r>
            <a:r>
              <a:rPr lang="zh-CN" altLang="en-US" sz="1800" b="1" dirty="0" smtClean="0">
                <a:solidFill>
                  <a:srgbClr val="FF0000"/>
                </a:solidFill>
                <a:latin typeface="宋体" charset="-122"/>
                <a:ea typeface="宋体" charset="-122"/>
              </a:rPr>
              <a:t>编码填报</a:t>
            </a:r>
            <a:r>
              <a:rPr lang="en-US" altLang="zh-CN" sz="1800" b="1" dirty="0" smtClean="0">
                <a:solidFill>
                  <a:srgbClr val="FF0000"/>
                </a:solidFill>
                <a:latin typeface="宋体" charset="-122"/>
                <a:ea typeface="宋体" charset="-122"/>
              </a:rPr>
              <a:t>18</a:t>
            </a:r>
            <a:r>
              <a:rPr lang="zh-CN" altLang="en-US" sz="1800" b="1" dirty="0" smtClean="0">
                <a:solidFill>
                  <a:srgbClr val="FF0000"/>
                </a:solidFill>
                <a:latin typeface="宋体" charset="-122"/>
                <a:ea typeface="宋体" charset="-122"/>
              </a:rPr>
              <a:t>位法人和其他组织统一社会信用代码</a:t>
            </a:r>
            <a:r>
              <a:rPr lang="zh-CN" altLang="en-US" sz="1800" dirty="0" smtClean="0">
                <a:latin typeface="宋体" charset="-122"/>
                <a:ea typeface="宋体" charset="-122"/>
              </a:rPr>
              <a:t>”。二是明确“没有统一社会信用代码的，填报其在海关的备案编码”</a:t>
            </a:r>
          </a:p>
          <a:p>
            <a:pPr marL="0" indent="0" eaLnBrk="1" hangingPunct="1">
              <a:lnSpc>
                <a:spcPct val="90000"/>
              </a:lnSpc>
              <a:buFontTx/>
              <a:buNone/>
              <a:defRPr/>
            </a:pPr>
            <a:endParaRPr lang="en-US" altLang="zh-CN" sz="1800" dirty="0" smtClean="0">
              <a:ea typeface="宋体" charset="-122"/>
            </a:endParaRPr>
          </a:p>
          <a:p>
            <a:pPr marL="0" indent="0" eaLnBrk="1" hangingPunct="1">
              <a:lnSpc>
                <a:spcPct val="90000"/>
              </a:lnSpc>
              <a:buFontTx/>
              <a:buNone/>
              <a:defRPr/>
            </a:pPr>
            <a:r>
              <a:rPr lang="zh-CN" altLang="en-US" sz="1800" dirty="0" smtClean="0">
                <a:latin typeface="宋体" charset="-122"/>
                <a:ea typeface="宋体" charset="-122"/>
              </a:rPr>
              <a:t>    特殊情况填报要求变化：一是删除“使用海关核发的</a:t>
            </a:r>
            <a:r>
              <a:rPr lang="en-US" altLang="zh-CN" sz="1800" dirty="0" smtClean="0">
                <a:latin typeface="宋体" charset="-122"/>
                <a:ea typeface="宋体" charset="-122"/>
              </a:rPr>
              <a:t>《</a:t>
            </a:r>
            <a:r>
              <a:rPr lang="zh-CN" altLang="en-US" sz="1800" dirty="0" smtClean="0">
                <a:latin typeface="宋体" charset="-122"/>
                <a:ea typeface="宋体" charset="-122"/>
              </a:rPr>
              <a:t>中华人民共和国海关加工贸易手册</a:t>
            </a:r>
            <a:r>
              <a:rPr lang="en-US" altLang="zh-CN" sz="1800" dirty="0" smtClean="0">
                <a:latin typeface="宋体" charset="-122"/>
                <a:ea typeface="宋体" charset="-122"/>
              </a:rPr>
              <a:t>》</a:t>
            </a:r>
            <a:r>
              <a:rPr lang="zh-CN" altLang="en-US" sz="1800" dirty="0" smtClean="0">
                <a:latin typeface="宋体" charset="-122"/>
                <a:ea typeface="宋体" charset="-122"/>
              </a:rPr>
              <a:t>、电子账册及其分册管理的货物，收发货人应与</a:t>
            </a:r>
            <a:r>
              <a:rPr lang="en-US" altLang="zh-CN" sz="1800" dirty="0" smtClean="0">
                <a:latin typeface="宋体" charset="-122"/>
                <a:ea typeface="宋体" charset="-122"/>
              </a:rPr>
              <a:t>《</a:t>
            </a:r>
            <a:r>
              <a:rPr lang="zh-CN" altLang="en-US" sz="1800" dirty="0" smtClean="0">
                <a:latin typeface="宋体" charset="-122"/>
                <a:ea typeface="宋体" charset="-122"/>
              </a:rPr>
              <a:t>加工贸易手册</a:t>
            </a:r>
            <a:r>
              <a:rPr lang="en-US" altLang="zh-CN" sz="1800" dirty="0" smtClean="0">
                <a:latin typeface="宋体" charset="-122"/>
                <a:ea typeface="宋体" charset="-122"/>
              </a:rPr>
              <a:t>》</a:t>
            </a:r>
            <a:r>
              <a:rPr lang="zh-CN" altLang="en-US" sz="1800" dirty="0" smtClean="0">
                <a:latin typeface="宋体" charset="-122"/>
                <a:ea typeface="宋体" charset="-122"/>
              </a:rPr>
              <a:t>的经营企业一致”的表述；二是新增涉特殊监管区域进出口货物填报要求的表述</a:t>
            </a:r>
            <a:endParaRPr lang="fr-FR" altLang="zh-CN" sz="2800" dirty="0" smtClean="0">
              <a:solidFill>
                <a:srgbClr val="CA6800"/>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2170</TotalTime>
  <Words>1487</Words>
  <Application>Microsoft Office PowerPoint</Application>
  <PresentationFormat>全屏显示(16:9)</PresentationFormat>
  <Paragraphs>154</Paragraphs>
  <Slides>19</Slides>
  <Notes>19</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Modèle par défaut</vt:lpstr>
      <vt:lpstr>报关单填制规范及版式介绍（初稿）</vt:lpstr>
      <vt:lpstr>新报关单版式：进口</vt:lpstr>
      <vt:lpstr>新报关单版式：出口</vt:lpstr>
      <vt:lpstr>新增栏目</vt:lpstr>
      <vt:lpstr>新增栏目</vt:lpstr>
      <vt:lpstr>新增栏目</vt:lpstr>
      <vt:lpstr>修改栏目名称</vt:lpstr>
      <vt:lpstr>修改填报要求</vt:lpstr>
      <vt:lpstr>修改填报要求</vt:lpstr>
      <vt:lpstr>修改填报要求</vt:lpstr>
      <vt:lpstr>修改填报要求</vt:lpstr>
      <vt:lpstr>修改填报要求</vt:lpstr>
      <vt:lpstr>修改填报要求</vt:lpstr>
      <vt:lpstr>修改填报要求</vt:lpstr>
      <vt:lpstr>修改填报要求</vt:lpstr>
      <vt:lpstr>修改填报要求</vt:lpstr>
      <vt:lpstr>删除栏目</vt:lpstr>
      <vt:lpstr>PowerPoint 演示文稿</vt:lpstr>
      <vt:lpstr>PowerPoint 演示文稿</vt:lpstr>
    </vt:vector>
  </TitlesOfParts>
  <Company>Party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Mediac</dc:creator>
  <cp:lastModifiedBy>user</cp:lastModifiedBy>
  <cp:revision>228</cp:revision>
  <dcterms:created xsi:type="dcterms:W3CDTF">2007-07-05T00:42:45Z</dcterms:created>
  <dcterms:modified xsi:type="dcterms:W3CDTF">2018-07-11T09:02:15Z</dcterms:modified>
</cp:coreProperties>
</file>