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1"/>
    <p:sldMasterId id="2147483668" r:id="rId2"/>
    <p:sldMasterId id="2147483676" r:id="rId3"/>
    <p:sldMasterId id="2147483777" r:id="rId4"/>
    <p:sldMasterId id="2147483785" r:id="rId5"/>
    <p:sldMasterId id="2147483793" r:id="rId6"/>
    <p:sldMasterId id="2147483801" r:id="rId7"/>
  </p:sldMasterIdLst>
  <p:notesMasterIdLst>
    <p:notesMasterId r:id="rId27"/>
  </p:notesMasterIdLst>
  <p:sldIdLst>
    <p:sldId id="256" r:id="rId8"/>
    <p:sldId id="269" r:id="rId9"/>
    <p:sldId id="271" r:id="rId10"/>
    <p:sldId id="378" r:id="rId11"/>
    <p:sldId id="402" r:id="rId12"/>
    <p:sldId id="272" r:id="rId13"/>
    <p:sldId id="393" r:id="rId14"/>
    <p:sldId id="394" r:id="rId15"/>
    <p:sldId id="395" r:id="rId16"/>
    <p:sldId id="398" r:id="rId17"/>
    <p:sldId id="399" r:id="rId18"/>
    <p:sldId id="279" r:id="rId19"/>
    <p:sldId id="352" r:id="rId20"/>
    <p:sldId id="358" r:id="rId21"/>
    <p:sldId id="392" r:id="rId22"/>
    <p:sldId id="388" r:id="rId23"/>
    <p:sldId id="401" r:id="rId24"/>
    <p:sldId id="276" r:id="rId25"/>
    <p:sldId id="267" r:id="rId2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8"/>
      <p:bold r:id="rId29"/>
    </p:embeddedFont>
    <p:embeddedFont>
      <p:font typeface="Microsoft YaHei UI" panose="020B0503020204020204" pitchFamily="34" charset="-122"/>
      <p:regular r:id="rId30"/>
      <p:bold r:id="rId31"/>
    </p:embeddedFont>
    <p:embeddedFont>
      <p:font typeface="华文隶书" panose="02010800040101010101" pitchFamily="2" charset="-122"/>
      <p:regular r:id="rId32"/>
    </p:embeddedFont>
    <p:embeddedFont>
      <p:font typeface="微软雅黑" panose="020B0503020204020204" pitchFamily="34" charset="-122"/>
      <p:regular r:id="rId28"/>
      <p:bold r:id="rId29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Agency FB" panose="020B0503020202020204" pitchFamily="34" charset="0"/>
      <p:regular r:id="rId37"/>
      <p:bold r:id="rId38"/>
    </p:embeddedFont>
    <p:embeddedFont>
      <p:font typeface="JasmineUPC" panose="02010600030101010101" charset="-34"/>
      <p:regular r:id="rId39"/>
      <p:bold r:id="rId40"/>
      <p:italic r:id="rId41"/>
      <p:boldItalic r:id="rId42"/>
    </p:embeddedFont>
    <p:embeddedFont>
      <p:font typeface="华文中宋" panose="02010600040101010101" pitchFamily="2" charset="-122"/>
      <p:regular r:id="rId43"/>
    </p:embeddedFont>
    <p:embeddedFont>
      <p:font typeface="Microsoft YaHei Light" panose="020B0502040204020203" pitchFamily="34" charset="-122"/>
      <p:regular r:id="rId44"/>
    </p:embeddedFont>
    <p:embeddedFont>
      <p:font typeface="Palatino" panose="02010600030101010101" charset="0"/>
      <p:regular r:id="rId45"/>
      <p:bold r:id="rId46"/>
      <p:italic r:id="rId47"/>
      <p:boldItalic r:id="rId48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09BE6"/>
    <a:srgbClr val="FFFF99"/>
    <a:srgbClr val="595959"/>
    <a:srgbClr val="7F7F7F"/>
    <a:srgbClr val="9BBB59"/>
    <a:srgbClr val="6297D8"/>
    <a:srgbClr val="269AE2"/>
    <a:srgbClr val="4F81BD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7" autoAdjust="0"/>
    <p:restoredTop sz="77365" autoAdjust="0"/>
  </p:normalViewPr>
  <p:slideViewPr>
    <p:cSldViewPr>
      <p:cViewPr varScale="1">
        <p:scale>
          <a:sx n="74" d="100"/>
          <a:sy n="74" d="100"/>
        </p:scale>
        <p:origin x="1128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font" Target="fonts/font12.fntdata"/><Relationship Id="rId21" Type="http://schemas.openxmlformats.org/officeDocument/2006/relationships/slide" Target="slides/slide14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font" Target="fonts/font2.fntdata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1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3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08C8A71-069A-441C-9F77-3A072D10EC13}" type="datetimeFigureOut">
              <a:rPr lang="zh-CN" altLang="en-US"/>
              <a:pPr>
                <a:defRPr/>
              </a:pPr>
              <a:t>2018/7/11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zh-CN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 noProof="0"/>
              <a:t>单击此处编辑母版文本样式</a:t>
            </a:r>
          </a:p>
          <a:p>
            <a:pPr lvl="1"/>
            <a:r>
              <a:rPr lang="zh-CN" noProof="0"/>
              <a:t>第二级</a:t>
            </a:r>
          </a:p>
          <a:p>
            <a:pPr lvl="2"/>
            <a:r>
              <a:rPr lang="zh-CN" noProof="0"/>
              <a:t>第三级</a:t>
            </a:r>
          </a:p>
          <a:p>
            <a:pPr lvl="3"/>
            <a:r>
              <a:rPr lang="zh-CN" noProof="0"/>
              <a:t>第四级</a:t>
            </a:r>
          </a:p>
          <a:p>
            <a:pPr lvl="4"/>
            <a:r>
              <a:rPr lang="zh-CN" noProof="0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lang="zh-CN" sz="1200"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0FDDF7-46F6-4D87-A876-96BBC8C1C80C}" type="slidenum">
              <a:rPr lang="en-US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5177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zh-CN"/>
          </a:p>
        </p:txBody>
      </p:sp>
      <p:sp>
        <p:nvSpPr>
          <p:cNvPr id="26628" name="Rectangl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EBEB7D-86ED-413A-87AA-295FC8B37D6D}" type="slidenum">
              <a:rPr lang="zh-CN" altLang="zh-CN" smtClean="0"/>
              <a:pPr>
                <a:spcBef>
                  <a:spcPct val="0"/>
                </a:spcBef>
              </a:pPr>
              <a:t>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52403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09962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、框架意见的基本内容：</a:t>
            </a:r>
            <a:r>
              <a:rPr lang="zh-CN" altLang="zh-CN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中央层面统筹推进“单一窗口”基本功能建设，包括：口岸执法与基本服务功能。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主要包括货物申报、运输工具申报、税费支付、贸易许可和原产地证书申领、企业资质办理、出口退税申报、查询统计等全流程服务功能，方便企业一次申报和业务办理，满足口岸管理相关部门的要求。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44</a:t>
            </a:r>
            <a:r>
              <a:rPr lang="zh-CN" altLang="en-US" dirty="0" smtClean="0"/>
              <a:t>号公告内容，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自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2017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月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21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日起实施，</a:t>
            </a:r>
            <a:r>
              <a:rPr lang="zh-CN" altLang="en-US" dirty="0" smtClean="0"/>
              <a:t>预扣成功后，海关通关业务系统自动发送税款实扣通知，税款扣款成功且符合放行条件的自动放行。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70</a:t>
            </a:r>
            <a:r>
              <a:rPr lang="zh-CN" altLang="en-US" dirty="0" smtClean="0"/>
              <a:t>号公告内容</a:t>
            </a:r>
            <a:r>
              <a:rPr lang="en-US" altLang="zh-CN" dirty="0" smtClean="0"/>
              <a:t>,</a:t>
            </a:r>
            <a:r>
              <a:rPr lang="zh-CN" altLang="en-US" dirty="0" smtClean="0"/>
              <a:t>自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日起，海关总署决定启动汇总征税担保数据的电子传输功能。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74</a:t>
            </a:r>
            <a:r>
              <a:rPr lang="zh-CN" altLang="en-US" dirty="0" smtClean="0"/>
              <a:t>号公告内容，自</a:t>
            </a:r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日起，在全国推广新一代海关税费电子支付系统。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4</a:t>
            </a:fld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5</a:t>
            </a:fld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、多种税费种类：该系统目前可支付的税费种类有：进出口关税、反倾销税、反补贴税、进口环节代征税、废弃电器电子产品处理基金、缓税利息、滞纳金等。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、权限管理：根据企业的组织结构，首先配置企业的部门，然后增加人员（角色），然后再设置对应人员的权限，实现人员部门的分级管理。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、支付清算：该系统将产生的税单经国库发送至银行，并将银行的支付指令通过国库发送给海关，解决了前期需要在支付完成后再将税单单独发送至国库的环节，实现了支付与清算的融合。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、版式文件打印，企业自主打印带有水印和电子签章的税单功能，解决了企业人员多次往返海关现场的问题，减轻了关员的工作量。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7</a:t>
            </a:fld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9</a:t>
            </a:fld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0FDDF7-46F6-4D87-A876-96BBC8C1C80C}" type="slidenum">
              <a:rPr lang="en-US" altLang="zh-CN" smtClean="0"/>
              <a:pPr>
                <a:defRPr/>
              </a:pPr>
              <a:t>17</a:t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:\Others\Dao\PPT\素材\Pic素材\Pics\blue&amp;light-backgro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29519C-F7C3-4198-98C6-5CF9C89C1DC5}"/>
              </a:ext>
            </a:extLst>
          </p:cNvPr>
          <p:cNvGrpSpPr/>
          <p:nvPr userDrawn="1"/>
        </p:nvGrpSpPr>
        <p:grpSpPr>
          <a:xfrm>
            <a:off x="3403257" y="4456120"/>
            <a:ext cx="2337487" cy="470954"/>
            <a:chOff x="3575950" y="4393672"/>
            <a:chExt cx="2337487" cy="470954"/>
          </a:xfrm>
        </p:grpSpPr>
        <p:pic>
          <p:nvPicPr>
            <p:cNvPr id="6" name="Picture 5" descr="E:\Others\Dao\PPT\素材\ICON素材\eport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5950" y="4423168"/>
              <a:ext cx="288000" cy="4119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5"/>
            <p:cNvGrpSpPr>
              <a:grpSpLocks/>
            </p:cNvGrpSpPr>
            <p:nvPr userDrawn="1"/>
          </p:nvGrpSpPr>
          <p:grpSpPr bwMode="auto">
            <a:xfrm>
              <a:off x="3657600" y="4393672"/>
              <a:ext cx="2255837" cy="470954"/>
              <a:chOff x="3230563" y="4243017"/>
              <a:chExt cx="2560637" cy="471358"/>
            </a:xfrm>
          </p:grpSpPr>
          <p:sp>
            <p:nvSpPr>
              <p:cNvPr id="8" name="TextBox 7"/>
              <p:cNvSpPr txBox="1"/>
              <p:nvPr userDrawn="1"/>
            </p:nvSpPr>
            <p:spPr>
              <a:xfrm>
                <a:off x="3230563" y="4243017"/>
                <a:ext cx="2560637" cy="3080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spc="-1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隶书" pitchFamily="2" charset="-122"/>
                    <a:ea typeface="华文隶书" pitchFamily="2" charset="-122"/>
                  </a:rPr>
                  <a:t>中国电子口岸数据中心</a:t>
                </a:r>
              </a:p>
            </p:txBody>
          </p:sp>
          <p:sp>
            <p:nvSpPr>
              <p:cNvPr id="9" name="TextBox 8"/>
              <p:cNvSpPr txBox="1"/>
              <p:nvPr userDrawn="1"/>
            </p:nvSpPr>
            <p:spPr>
              <a:xfrm>
                <a:off x="3509567" y="4452765"/>
                <a:ext cx="2002946" cy="261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50" b="0" kern="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alatino" pitchFamily="18" charset="0"/>
                    <a:ea typeface="+mn-ea"/>
                    <a:cs typeface="JasmineUPC" pitchFamily="18" charset="-34"/>
                  </a:rPr>
                  <a:t>China E-port Date Centre</a:t>
                </a:r>
                <a:endParaRPr lang="zh-CN" altLang="en-US" sz="1050" b="0" kern="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Palatino" pitchFamily="18" charset="0"/>
                  <a:ea typeface="+mn-ea"/>
                  <a:cs typeface="JasmineUPC" pitchFamily="18" charset="-34"/>
                </a:endParaRPr>
              </a:p>
            </p:txBody>
          </p:sp>
        </p:grpSp>
      </p:grpSp>
      <p:cxnSp>
        <p:nvCxnSpPr>
          <p:cNvPr id="10" name="直接连接符 12"/>
          <p:cNvCxnSpPr/>
          <p:nvPr userDrawn="1"/>
        </p:nvCxnSpPr>
        <p:spPr>
          <a:xfrm>
            <a:off x="2772000" y="3105150"/>
            <a:ext cx="3600000" cy="0"/>
          </a:xfrm>
          <a:prstGeom prst="line">
            <a:avLst/>
          </a:prstGeom>
          <a:ln w="1905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5867400" y="209550"/>
            <a:ext cx="31242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中国国际贸易“单一窗口”标准版</a:t>
            </a:r>
            <a:r>
              <a:rPr lang="zh-CN" altLang="en-US" sz="1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推广培训</a:t>
            </a:r>
          </a:p>
        </p:txBody>
      </p:sp>
      <p:sp>
        <p:nvSpPr>
          <p:cNvPr id="11" name="标题占位符 1"/>
          <p:cNvSpPr>
            <a:spLocks noGrp="1"/>
          </p:cNvSpPr>
          <p:nvPr userDrawn="1">
            <p:ph type="title"/>
          </p:nvPr>
        </p:nvSpPr>
        <p:spPr>
          <a:xfrm>
            <a:off x="460281" y="16573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0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46071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158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Others\Dao\PPT\素材\Pic素材\Pics\blue&amp;light-backgro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F81B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Picture 8" descr="E:\Others\Dao\PPT\素材\ICON素材\epor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7063" y="2740025"/>
            <a:ext cx="366712" cy="5222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5965825" y="2805113"/>
            <a:ext cx="27225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中国电子口岸</a:t>
            </a:r>
            <a:r>
              <a: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数据中心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5508625" y="1755775"/>
            <a:ext cx="19050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  <p:cxnSp>
        <p:nvCxnSpPr>
          <p:cNvPr id="7" name="直接连接符 10"/>
          <p:cNvCxnSpPr/>
          <p:nvPr userDrawn="1"/>
        </p:nvCxnSpPr>
        <p:spPr>
          <a:xfrm>
            <a:off x="5470525" y="1885950"/>
            <a:ext cx="0" cy="1371600"/>
          </a:xfrm>
          <a:prstGeom prst="line">
            <a:avLst/>
          </a:prstGeom>
          <a:ln w="28575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7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71DE6D-22B8-40EB-AEF4-E87E77ED7B6C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8E9E09A7-0ACE-430D-8FD1-8CADA01EA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1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60BABA5-E1F6-440A-8EED-399A045162B8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AE58F17-327A-42A1-8C9B-B0A260AFEE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12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1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233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2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16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3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52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4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5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37104D6-CBC4-4096-B8D2-7BBDD66292A6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026" name="Picture 8" descr="E:\Others\Dao\PPT\素材\ICON素材\eport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" name="TextBox 7"/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 flip="none" rotWithShape="1"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7" r:id="rId1"/>
    <p:sldLayoutId id="2147484682" r:id="rId2"/>
    <p:sldLayoutId id="2147484688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3200" y="0"/>
            <a:ext cx="3657600" cy="731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E04CE31-6917-4832-9057-579F7C1FF481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0" name="Picture 8" descr="E:\Others\Dao\PPT\素材\ICON素材\eport.png">
              <a:extLst>
                <a:ext uri="{FF2B5EF4-FFF2-40B4-BE49-F238E27FC236}">
                  <a16:creationId xmlns:a16="http://schemas.microsoft.com/office/drawing/2014/main" id="{DA3C059F-8E4B-4EFF-8563-5B310654B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2C6409DB-0787-4ADC-A5A0-56032B549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9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02" name="标题占位符 11"/>
          <p:cNvSpPr>
            <a:spLocks noGrp="1"/>
          </p:cNvSpPr>
          <p:nvPr>
            <p:ph type="title"/>
          </p:nvPr>
        </p:nvSpPr>
        <p:spPr bwMode="auto">
          <a:xfrm>
            <a:off x="5588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DC9A20-DB28-4B2C-AA49-F7E2D527F13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8D9C5BE7-4FE6-4A3E-85E9-494EA25800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61965338-2E55-448E-976F-AA89C74D6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126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第二章标题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E3422F-AA2F-41EA-A5D4-D1A33013089D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408A7F22-AD67-4ED2-9248-37C02499DE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9C6C8FAB-E461-4464-BE1C-79C0D4847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50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8597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第三章标题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B5A0DD-CB57-4AE0-B257-FFBCDADB1D96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1" name="Picture 8" descr="E:\Others\Dao\PPT\素材\ICON素材\eport.png">
              <a:extLst>
                <a:ext uri="{FF2B5EF4-FFF2-40B4-BE49-F238E27FC236}">
                  <a16:creationId xmlns:a16="http://schemas.microsoft.com/office/drawing/2014/main" id="{4F953823-8184-419D-93E0-20F0D0CB52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6D3D2095-6A2F-4C88-9D72-ACB1EF1F2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5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88" y="0"/>
            <a:ext cx="549275" cy="727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3" y="704850"/>
            <a:ext cx="7772400" cy="26988"/>
          </a:xfrm>
          <a:prstGeom prst="rect">
            <a:avLst/>
          </a:prstGeom>
          <a:gradFill>
            <a:gsLst>
              <a:gs pos="6000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174" name="标题占位符 10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77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第四章标题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873B2C-0359-4726-89D3-138166886D9E}"/>
              </a:ext>
            </a:extLst>
          </p:cNvPr>
          <p:cNvGrpSpPr/>
          <p:nvPr userDrawn="1"/>
        </p:nvGrpSpPr>
        <p:grpSpPr>
          <a:xfrm>
            <a:off x="7474474" y="4512993"/>
            <a:ext cx="1604963" cy="573357"/>
            <a:chOff x="7467599" y="4472978"/>
            <a:chExt cx="1604963" cy="573357"/>
          </a:xfrm>
        </p:grpSpPr>
        <p:pic>
          <p:nvPicPr>
            <p:cNvPr id="14" name="Picture 8" descr="E:\Others\Dao\PPT\素材\ICON素材\eport.png">
              <a:extLst>
                <a:ext uri="{FF2B5EF4-FFF2-40B4-BE49-F238E27FC236}">
                  <a16:creationId xmlns:a16="http://schemas.microsoft.com/office/drawing/2014/main" id="{1B285D5B-17B4-4EED-A01A-74E19DB433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4738" y="4472978"/>
              <a:ext cx="216000" cy="3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BC363C9A-4715-4B14-AF19-3369A6228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7599" y="4784725"/>
              <a:ext cx="16049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中国电子口岸</a:t>
              </a:r>
              <a:r>
                <a:rPr lang="zh-CN" altLang="en-US" sz="1050" b="1" dirty="0">
                  <a:latin typeface="微软雅黑" pitchFamily="34" charset="-122"/>
                  <a:ea typeface="微软雅黑" pitchFamily="34" charset="-122"/>
                </a:rPr>
                <a:t>数据中心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4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inglewindow.cn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 bwMode="auto">
          <a:xfrm>
            <a:off x="2019300" y="1518804"/>
            <a:ext cx="5105400" cy="685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中国国际贸易单一窗口</a:t>
            </a:r>
            <a:r>
              <a:rPr lang="zh-CN" altLang="en-US" sz="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CN" altLang="en-US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标准版</a:t>
            </a:r>
            <a:r>
              <a:rPr lang="en-US" altLang="zh-CN" sz="10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9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International Trade Single Window </a:t>
            </a:r>
            <a:r>
              <a:rPr lang="en-US" altLang="zh-CN" sz="7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(Standard) 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307555" y="3257550"/>
            <a:ext cx="2528889" cy="27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ct val="130000"/>
              </a:lnSpc>
              <a:defRPr sz="1200">
                <a:solidFill>
                  <a:srgbClr val="EEB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2018-06-30 </a:t>
            </a:r>
            <a:endParaRPr lang="en-US" altLang="zh-CN" sz="1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3ED0AF-6B77-4C90-9CB0-37DD85AE15D1}"/>
              </a:ext>
            </a:extLst>
          </p:cNvPr>
          <p:cNvSpPr/>
          <p:nvPr/>
        </p:nvSpPr>
        <p:spPr>
          <a:xfrm>
            <a:off x="2838192" y="241935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税费电子支付系统</a:t>
            </a:r>
            <a:endParaRPr lang="en-US" altLang="zh-CN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税费电子支付要点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备案流程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" name="Picture 23" descr="BG0304"/>
          <p:cNvPicPr>
            <a:picLocks noChangeAspect="1" noChangeArrowheads="1"/>
          </p:cNvPicPr>
          <p:nvPr/>
        </p:nvPicPr>
        <p:blipFill>
          <a:blip r:embed="rId2" cstate="print"/>
          <a:srcRect l="23262" t="9953" r="20613" b="9953"/>
          <a:stretch>
            <a:fillRect/>
          </a:stretch>
        </p:blipFill>
        <p:spPr bwMode="auto">
          <a:xfrm>
            <a:off x="500034" y="1409702"/>
            <a:ext cx="857256" cy="94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箭头连接符 10"/>
          <p:cNvCxnSpPr/>
          <p:nvPr/>
        </p:nvCxnSpPr>
        <p:spPr>
          <a:xfrm>
            <a:off x="1571604" y="1265238"/>
            <a:ext cx="2143140" cy="1588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123950"/>
            <a:ext cx="13573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12"/>
          <p:cNvSpPr/>
          <p:nvPr/>
        </p:nvSpPr>
        <p:spPr>
          <a:xfrm>
            <a:off x="571472" y="240983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13"/>
          <p:cNvSpPr/>
          <p:nvPr/>
        </p:nvSpPr>
        <p:spPr>
          <a:xfrm>
            <a:off x="4026379" y="24581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单一窗口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标准版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14"/>
          <p:cNvSpPr/>
          <p:nvPr/>
        </p:nvSpPr>
        <p:spPr>
          <a:xfrm>
            <a:off x="1500166" y="1275579"/>
            <a:ext cx="10438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、关区备案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3483173"/>
            <a:ext cx="1000133" cy="86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直接箭头连接符 20"/>
          <p:cNvCxnSpPr/>
          <p:nvPr/>
        </p:nvCxnSpPr>
        <p:spPr>
          <a:xfrm>
            <a:off x="5562600" y="1809750"/>
            <a:ext cx="1643074" cy="1170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21"/>
          <p:cNvSpPr/>
          <p:nvPr/>
        </p:nvSpPr>
        <p:spPr>
          <a:xfrm>
            <a:off x="5929322" y="1409702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、账号信息备案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29"/>
          <p:cNvSpPr/>
          <p:nvPr/>
        </p:nvSpPr>
        <p:spPr>
          <a:xfrm>
            <a:off x="4643438" y="2909900"/>
            <a:ext cx="369332" cy="125931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、关区备案申请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30"/>
          <p:cNvSpPr/>
          <p:nvPr/>
        </p:nvSpPr>
        <p:spPr>
          <a:xfrm>
            <a:off x="7696200" y="439757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商业银行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5" name="直接箭头连接符 32"/>
          <p:cNvCxnSpPr/>
          <p:nvPr/>
        </p:nvCxnSpPr>
        <p:spPr>
          <a:xfrm rot="5400000">
            <a:off x="3715538" y="3409172"/>
            <a:ext cx="1000132" cy="1588"/>
          </a:xfrm>
          <a:prstGeom prst="straightConnector1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50" descr="E:\Others\Dao\PPT\素材\ICON素材\customs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4071948"/>
            <a:ext cx="928694" cy="75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箭头连接符 73"/>
          <p:cNvCxnSpPr/>
          <p:nvPr/>
        </p:nvCxnSpPr>
        <p:spPr>
          <a:xfrm rot="5400000">
            <a:off x="4000893" y="3409569"/>
            <a:ext cx="1000132" cy="794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76"/>
          <p:cNvSpPr/>
          <p:nvPr/>
        </p:nvSpPr>
        <p:spPr>
          <a:xfrm>
            <a:off x="4071934" y="469286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海关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88"/>
          <p:cNvCxnSpPr/>
          <p:nvPr/>
        </p:nvCxnSpPr>
        <p:spPr>
          <a:xfrm rot="10800000">
            <a:off x="1571606" y="1620640"/>
            <a:ext cx="2143138" cy="3375"/>
          </a:xfrm>
          <a:prstGeom prst="straightConnector1">
            <a:avLst/>
          </a:prstGeom>
          <a:ln cmpd="sng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5"/>
          <p:cNvSpPr/>
          <p:nvPr/>
        </p:nvSpPr>
        <p:spPr>
          <a:xfrm>
            <a:off x="3774040" y="2767024"/>
            <a:ext cx="369332" cy="156709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、关区备案审批结果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99"/>
          <p:cNvSpPr/>
          <p:nvPr/>
        </p:nvSpPr>
        <p:spPr>
          <a:xfrm>
            <a:off x="1500166" y="1624016"/>
            <a:ext cx="1659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、关区备案审批结果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2" name="直接箭头连接符 100"/>
          <p:cNvCxnSpPr/>
          <p:nvPr/>
        </p:nvCxnSpPr>
        <p:spPr>
          <a:xfrm>
            <a:off x="1571604" y="1988371"/>
            <a:ext cx="2143140" cy="1588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110"/>
          <p:cNvSpPr/>
          <p:nvPr/>
        </p:nvSpPr>
        <p:spPr>
          <a:xfrm>
            <a:off x="1500166" y="2052644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、银行账号备案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4" name="直接箭头连接符 112"/>
          <p:cNvCxnSpPr/>
          <p:nvPr/>
        </p:nvCxnSpPr>
        <p:spPr>
          <a:xfrm rot="10800000" flipV="1">
            <a:off x="5500694" y="2195519"/>
            <a:ext cx="1785950" cy="1"/>
          </a:xfrm>
          <a:prstGeom prst="straightConnector1">
            <a:avLst/>
          </a:prstGeom>
          <a:ln cmpd="sng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115"/>
          <p:cNvSpPr/>
          <p:nvPr/>
        </p:nvSpPr>
        <p:spPr>
          <a:xfrm rot="5400000">
            <a:off x="7997074" y="2956677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、账号信息备案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6" name="直接箭头连接符 116"/>
          <p:cNvCxnSpPr/>
          <p:nvPr/>
        </p:nvCxnSpPr>
        <p:spPr>
          <a:xfrm rot="10800000" flipV="1">
            <a:off x="1571604" y="2338396"/>
            <a:ext cx="2143140" cy="1"/>
          </a:xfrm>
          <a:prstGeom prst="straightConnector1">
            <a:avLst/>
          </a:prstGeom>
          <a:ln cmpd="sng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117"/>
          <p:cNvSpPr/>
          <p:nvPr/>
        </p:nvSpPr>
        <p:spPr>
          <a:xfrm>
            <a:off x="1571604" y="2418587"/>
            <a:ext cx="144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、账号信息激活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1352550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矩形 83"/>
          <p:cNvSpPr/>
          <p:nvPr/>
        </p:nvSpPr>
        <p:spPr>
          <a:xfrm>
            <a:off x="7418465" y="2266950"/>
            <a:ext cx="1273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人民银行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TIPS</a:t>
            </a:r>
          </a:p>
        </p:txBody>
      </p:sp>
      <p:cxnSp>
        <p:nvCxnSpPr>
          <p:cNvPr id="30" name="直接箭头连接符 32"/>
          <p:cNvCxnSpPr/>
          <p:nvPr/>
        </p:nvCxnSpPr>
        <p:spPr>
          <a:xfrm rot="5400000">
            <a:off x="7806528" y="2994822"/>
            <a:ext cx="1000132" cy="1588"/>
          </a:xfrm>
          <a:prstGeom prst="straightConnector1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73"/>
          <p:cNvCxnSpPr/>
          <p:nvPr/>
        </p:nvCxnSpPr>
        <p:spPr>
          <a:xfrm rot="5400000">
            <a:off x="7425131" y="3071419"/>
            <a:ext cx="1000132" cy="794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115"/>
          <p:cNvSpPr/>
          <p:nvPr/>
        </p:nvSpPr>
        <p:spPr>
          <a:xfrm rot="5400000">
            <a:off x="6854074" y="3032877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、账号信息计划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21"/>
          <p:cNvSpPr/>
          <p:nvPr/>
        </p:nvSpPr>
        <p:spPr>
          <a:xfrm>
            <a:off x="5658748" y="2447151"/>
            <a:ext cx="13516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、账号信息备案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601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税费电子支付要点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支付流程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矩形 26"/>
          <p:cNvSpPr/>
          <p:nvPr/>
        </p:nvSpPr>
        <p:spPr>
          <a:xfrm>
            <a:off x="428596" y="85723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二、税费支付流程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2057400" y="2428874"/>
            <a:ext cx="2428892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、电子税单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.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方正仿宋_GBK" charset="0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2071670" y="2868443"/>
            <a:ext cx="2071702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7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、扣款成功</a:t>
            </a:r>
          </a:p>
        </p:txBody>
      </p:sp>
      <p:cxnSp>
        <p:nvCxnSpPr>
          <p:cNvPr id="7" name="AutoShape 42"/>
          <p:cNvCxnSpPr>
            <a:cxnSpLocks noChangeShapeType="1"/>
          </p:cNvCxnSpPr>
          <p:nvPr/>
        </p:nvCxnSpPr>
        <p:spPr bwMode="auto">
          <a:xfrm>
            <a:off x="1857356" y="1785932"/>
            <a:ext cx="3178991" cy="928694"/>
          </a:xfrm>
          <a:prstGeom prst="bentConnector2">
            <a:avLst/>
          </a:prstGeom>
          <a:noFill/>
          <a:ln w="6350">
            <a:solidFill>
              <a:schemeClr val="accent1"/>
            </a:solidFill>
            <a:miter lim="800000"/>
            <a:headEnd/>
            <a:tailEnd type="triangle" w="med" len="med"/>
          </a:ln>
        </p:spPr>
      </p:cxn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857224" y="1357304"/>
            <a:ext cx="38608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税单查询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,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确认支付</a:t>
            </a:r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6286512" y="2414544"/>
            <a:ext cx="1357322" cy="28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、扣款指令</a:t>
            </a:r>
          </a:p>
        </p:txBody>
      </p:sp>
      <p:sp>
        <p:nvSpPr>
          <p:cNvPr id="10" name="Text Box 52"/>
          <p:cNvSpPr txBox="1">
            <a:spLocks noChangeArrowheads="1"/>
          </p:cNvSpPr>
          <p:nvPr/>
        </p:nvSpPr>
        <p:spPr bwMode="auto">
          <a:xfrm rot="16200000">
            <a:off x="8334641" y="2085710"/>
            <a:ext cx="130458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、扣款成功</a:t>
            </a:r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714626"/>
            <a:ext cx="13573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77"/>
          <p:cNvSpPr/>
          <p:nvPr/>
        </p:nvSpPr>
        <p:spPr>
          <a:xfrm>
            <a:off x="1285852" y="3786196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海关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4" name="Picture 50" descr="E:\Others\Dao\PPT\素材\ICON素材\customs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928940"/>
            <a:ext cx="928694" cy="75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3" descr="BG0304"/>
          <p:cNvPicPr>
            <a:picLocks noChangeAspect="1" noChangeArrowheads="1"/>
          </p:cNvPicPr>
          <p:nvPr/>
        </p:nvPicPr>
        <p:blipFill>
          <a:blip r:embed="rId4" cstate="print"/>
          <a:srcRect l="23262" t="9953" r="20613" b="9953"/>
          <a:stretch>
            <a:fillRect/>
          </a:stretch>
        </p:blipFill>
        <p:spPr bwMode="auto">
          <a:xfrm>
            <a:off x="1142976" y="1191274"/>
            <a:ext cx="857256" cy="94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81"/>
          <p:cNvSpPr/>
          <p:nvPr/>
        </p:nvSpPr>
        <p:spPr>
          <a:xfrm>
            <a:off x="1214414" y="2191406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430" y="2800350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819150"/>
            <a:ext cx="1000133" cy="86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0" name="直接连接符 101"/>
          <p:cNvCxnSpPr/>
          <p:nvPr/>
        </p:nvCxnSpPr>
        <p:spPr>
          <a:xfrm rot="10800000">
            <a:off x="2071671" y="2784475"/>
            <a:ext cx="1928826" cy="1588"/>
          </a:xfrm>
          <a:prstGeom prst="line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105"/>
          <p:cNvCxnSpPr/>
          <p:nvPr/>
        </p:nvCxnSpPr>
        <p:spPr>
          <a:xfrm rot="10800000">
            <a:off x="2071670" y="3143254"/>
            <a:ext cx="1928826" cy="1588"/>
          </a:xfrm>
          <a:prstGeom prst="line">
            <a:avLst/>
          </a:prstGeom>
          <a:ln w="127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108"/>
          <p:cNvCxnSpPr/>
          <p:nvPr/>
        </p:nvCxnSpPr>
        <p:spPr>
          <a:xfrm rot="10800000">
            <a:off x="5857884" y="2786064"/>
            <a:ext cx="1928826" cy="1588"/>
          </a:xfrm>
          <a:prstGeom prst="line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110"/>
          <p:cNvCxnSpPr/>
          <p:nvPr/>
        </p:nvCxnSpPr>
        <p:spPr>
          <a:xfrm rot="10800000">
            <a:off x="5929322" y="3143254"/>
            <a:ext cx="1928826" cy="1588"/>
          </a:xfrm>
          <a:prstGeom prst="line">
            <a:avLst/>
          </a:prstGeom>
          <a:ln w="127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83"/>
          <p:cNvSpPr/>
          <p:nvPr/>
        </p:nvSpPr>
        <p:spPr>
          <a:xfrm>
            <a:off x="7794695" y="3711773"/>
            <a:ext cx="1273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人民银行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TIPS</a:t>
            </a:r>
          </a:p>
        </p:txBody>
      </p:sp>
      <p:cxnSp>
        <p:nvCxnSpPr>
          <p:cNvPr id="41" name="直接连接符 101"/>
          <p:cNvCxnSpPr/>
          <p:nvPr/>
        </p:nvCxnSpPr>
        <p:spPr>
          <a:xfrm>
            <a:off x="8382000" y="1885950"/>
            <a:ext cx="0" cy="838200"/>
          </a:xfrm>
          <a:prstGeom prst="line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101"/>
          <p:cNvCxnSpPr/>
          <p:nvPr/>
        </p:nvCxnSpPr>
        <p:spPr>
          <a:xfrm flipV="1">
            <a:off x="8684415" y="1885950"/>
            <a:ext cx="0" cy="781056"/>
          </a:xfrm>
          <a:prstGeom prst="line">
            <a:avLst/>
          </a:prstGeom>
          <a:ln w="12700" cmpd="sng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49"/>
          <p:cNvSpPr txBox="1">
            <a:spLocks noChangeArrowheads="1"/>
          </p:cNvSpPr>
          <p:nvPr/>
        </p:nvSpPr>
        <p:spPr bwMode="auto">
          <a:xfrm rot="16200000">
            <a:off x="7524592" y="2112079"/>
            <a:ext cx="1052523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4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、扣款指令</a:t>
            </a:r>
          </a:p>
        </p:txBody>
      </p:sp>
      <p:sp>
        <p:nvSpPr>
          <p:cNvPr id="57" name="Text Box 52"/>
          <p:cNvSpPr txBox="1">
            <a:spLocks noChangeArrowheads="1"/>
          </p:cNvSpPr>
          <p:nvPr/>
        </p:nvSpPr>
        <p:spPr bwMode="auto">
          <a:xfrm>
            <a:off x="6324600" y="2800350"/>
            <a:ext cx="1704103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6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方正仿宋_GBK" charset="0"/>
              </a:rPr>
              <a:t>、扣款成功</a:t>
            </a:r>
          </a:p>
        </p:txBody>
      </p:sp>
      <p:sp>
        <p:nvSpPr>
          <p:cNvPr id="28" name="矩形 13"/>
          <p:cNvSpPr/>
          <p:nvPr/>
        </p:nvSpPr>
        <p:spPr>
          <a:xfrm>
            <a:off x="4495800" y="3648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单一窗口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标准版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98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2"/>
          <p:cNvGrpSpPr>
            <a:grpSpLocks/>
          </p:cNvGrpSpPr>
          <p:nvPr/>
        </p:nvGrpSpPr>
        <p:grpSpPr bwMode="auto">
          <a:xfrm>
            <a:off x="4038600" y="2068513"/>
            <a:ext cx="4876799" cy="1016000"/>
            <a:chOff x="4627728" y="2061403"/>
            <a:chExt cx="3830464" cy="101603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478590" y="2112205"/>
              <a:ext cx="0" cy="91443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5623045" y="2284672"/>
              <a:ext cx="2835147" cy="58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税费电子支付详解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27728" y="2061403"/>
              <a:ext cx="914359" cy="101603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3</a:t>
              </a:r>
              <a:endParaRPr lang="zh-CN" altLang="en-US" sz="6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税费电子支付详解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权限管理界面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19150"/>
            <a:ext cx="4800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200150"/>
            <a:ext cx="601980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581150"/>
            <a:ext cx="5257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8">
            <a:extLst>
              <a:ext uri="{FF2B5EF4-FFF2-40B4-BE49-F238E27FC236}">
                <a16:creationId xmlns:a16="http://schemas.microsoft.com/office/drawing/2014/main" id="{A7B6A7D3-4B3C-45D9-B523-D6E3893A6825}"/>
              </a:ext>
            </a:extLst>
          </p:cNvPr>
          <p:cNvSpPr txBox="1"/>
          <p:nvPr/>
        </p:nvSpPr>
        <p:spPr>
          <a:xfrm>
            <a:off x="814535" y="3409950"/>
            <a:ext cx="2157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“单一窗口”标准版税费支付权限设置：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hangingPunct="1">
              <a:lnSpc>
                <a:spcPct val="150000"/>
              </a:lnSpc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新增部门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hangingPunct="1">
              <a:lnSpc>
                <a:spcPct val="150000"/>
              </a:lnSpc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添加用户（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将当前企业在“单一窗口”标准版中已注册的操作员，添加到税费支付的用户管理中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hangingPunct="1">
              <a:lnSpc>
                <a:spcPct val="150000"/>
              </a:lnSpc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分配用户角色（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“确认支付、税单查询、申请支付” 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49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税费电子支付详解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签约备案界面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eaLnBrk="1" hangingPunct="1"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71550"/>
            <a:ext cx="5219700" cy="2768600"/>
          </a:xfrm>
          <a:prstGeom prst="rect">
            <a:avLst/>
          </a:prstGeom>
          <a:noFill/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09750"/>
            <a:ext cx="5219700" cy="2768600"/>
          </a:xfrm>
          <a:prstGeom prst="rect">
            <a:avLst/>
          </a:prstGeom>
          <a:noFill/>
        </p:spPr>
      </p:pic>
      <p:sp>
        <p:nvSpPr>
          <p:cNvPr id="5" name="TextBox 28">
            <a:extLst>
              <a:ext uri="{FF2B5EF4-FFF2-40B4-BE49-F238E27FC236}">
                <a16:creationId xmlns:a16="http://schemas.microsoft.com/office/drawing/2014/main" id="{A7B6A7D3-4B3C-45D9-B523-D6E3893A6825}"/>
              </a:ext>
            </a:extLst>
          </p:cNvPr>
          <p:cNvSpPr txBox="1"/>
          <p:nvPr/>
        </p:nvSpPr>
        <p:spPr>
          <a:xfrm>
            <a:off x="6019800" y="1047750"/>
            <a:ext cx="2157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“单一窗口”标准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版税签约备案功能：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hangingPunct="1">
              <a:lnSpc>
                <a:spcPct val="150000"/>
              </a:lnSpc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关区信息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hangingPunct="1">
              <a:lnSpc>
                <a:spcPct val="150000"/>
              </a:lnSpc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企业名称等银行备案信息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47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税费电子支付详解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税单支付界面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895350"/>
            <a:ext cx="4343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581150"/>
            <a:ext cx="5562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4882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税费电子支付详解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税单查询界面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95350"/>
            <a:ext cx="73914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690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lvl="0" eaLnBrk="1" hangingPunct="1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税费电子支付详解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版式文件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A966DD-3C63-4021-B442-1DD65BF6ED61}"/>
              </a:ext>
            </a:extLst>
          </p:cNvPr>
          <p:cNvGrpSpPr/>
          <p:nvPr/>
        </p:nvGrpSpPr>
        <p:grpSpPr>
          <a:xfrm>
            <a:off x="-152400" y="1352549"/>
            <a:ext cx="3431872" cy="2759253"/>
            <a:chOff x="304800" y="1352549"/>
            <a:chExt cx="3431872" cy="2759253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2124969-69E4-4D19-9E69-7B23873B5C61}"/>
                </a:ext>
              </a:extLst>
            </p:cNvPr>
            <p:cNvGrpSpPr/>
            <p:nvPr/>
          </p:nvGrpSpPr>
          <p:grpSpPr>
            <a:xfrm>
              <a:off x="426128" y="1352549"/>
              <a:ext cx="3310544" cy="648000"/>
              <a:chOff x="804256" y="1352549"/>
              <a:chExt cx="3310544" cy="64800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558F46A-59EE-4BF4-BF47-9D25DBFE8723}"/>
                  </a:ext>
                </a:extLst>
              </p:cNvPr>
              <p:cNvGrpSpPr/>
              <p:nvPr/>
            </p:nvGrpSpPr>
            <p:grpSpPr>
              <a:xfrm>
                <a:off x="3466800" y="1352549"/>
                <a:ext cx="648000" cy="648000"/>
                <a:chOff x="3124200" y="1352550"/>
                <a:chExt cx="648000" cy="648000"/>
              </a:xfrm>
            </p:grpSpPr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id="{87DFA7B2-67DA-47D1-8446-9E81A472E0CE}"/>
                    </a:ext>
                  </a:extLst>
                </p:cNvPr>
                <p:cNvSpPr/>
                <p:nvPr/>
              </p:nvSpPr>
              <p:spPr>
                <a:xfrm>
                  <a:off x="3124200" y="1352550"/>
                  <a:ext cx="648000" cy="648000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6" name="图片 15">
                  <a:extLst>
                    <a:ext uri="{FF2B5EF4-FFF2-40B4-BE49-F238E27FC236}">
                      <a16:creationId xmlns:a16="http://schemas.microsoft.com/office/drawing/2014/main" id="{5A97D4C4-DC0C-4CEE-8529-6A3812E2F7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86200" y="1514550"/>
                  <a:ext cx="324000" cy="324000"/>
                </a:xfrm>
                <a:prstGeom prst="rect">
                  <a:avLst/>
                </a:prstGeom>
              </p:spPr>
            </p:pic>
          </p:grp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98281FF-5A43-4077-B051-109E5A32973F}"/>
                  </a:ext>
                </a:extLst>
              </p:cNvPr>
              <p:cNvSpPr/>
              <p:nvPr/>
            </p:nvSpPr>
            <p:spPr>
              <a:xfrm>
                <a:off x="804256" y="1509718"/>
                <a:ext cx="2621872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30000"/>
                  </a:lnSpc>
                </a:pPr>
                <a:r>
                  <a:rPr lang="zh-CN" alt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展示内容</a:t>
                </a:r>
                <a:endParaRPr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  <a:p>
                <a:pPr lvl="0" algn="r">
                  <a:lnSpc>
                    <a:spcPct val="130000"/>
                  </a:lnSpc>
                </a:pPr>
                <a:r>
                  <a:rPr lang="zh-CN" altLang="en-US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加盖海关现场业务章，增加水印内容显示</a:t>
                </a:r>
                <a:endPara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69DDAF2-3144-4913-BC66-E3E015DF93F3}"/>
                </a:ext>
              </a:extLst>
            </p:cNvPr>
            <p:cNvGrpSpPr/>
            <p:nvPr/>
          </p:nvGrpSpPr>
          <p:grpSpPr>
            <a:xfrm>
              <a:off x="304800" y="2435956"/>
              <a:ext cx="3431872" cy="648000"/>
              <a:chOff x="682928" y="2401931"/>
              <a:chExt cx="3431872" cy="64800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B6DF1B1E-82F7-4080-90E0-F487A7D6114A}"/>
                  </a:ext>
                </a:extLst>
              </p:cNvPr>
              <p:cNvSpPr/>
              <p:nvPr/>
            </p:nvSpPr>
            <p:spPr>
              <a:xfrm>
                <a:off x="682928" y="2426394"/>
                <a:ext cx="2621872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30000"/>
                  </a:lnSpc>
                </a:pPr>
                <a:r>
                  <a:rPr lang="zh-CN" alt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打印</a:t>
                </a:r>
                <a:r>
                  <a:rPr lang="zh-CN" altLang="en-US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方式</a:t>
                </a:r>
                <a:endParaRPr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  <a:p>
                <a:pPr lvl="0" algn="r">
                  <a:lnSpc>
                    <a:spcPct val="130000"/>
                  </a:lnSpc>
                </a:pPr>
                <a:r>
                  <a:rPr lang="zh-CN" altLang="en-US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企业用户自行下载打印</a:t>
                </a:r>
                <a:endPara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68E73A2-A982-4565-BC9A-361FD2CB3216}"/>
                  </a:ext>
                </a:extLst>
              </p:cNvPr>
              <p:cNvGrpSpPr/>
              <p:nvPr/>
            </p:nvGrpSpPr>
            <p:grpSpPr>
              <a:xfrm>
                <a:off x="3466800" y="2401931"/>
                <a:ext cx="648000" cy="648000"/>
                <a:chOff x="3466800" y="2395687"/>
                <a:chExt cx="648000" cy="648000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1B673CF6-7EC3-4810-B1EA-76BA8D645C76}"/>
                    </a:ext>
                  </a:extLst>
                </p:cNvPr>
                <p:cNvSpPr/>
                <p:nvPr/>
              </p:nvSpPr>
              <p:spPr>
                <a:xfrm>
                  <a:off x="3466800" y="2395687"/>
                  <a:ext cx="648000" cy="648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C295A0A9-7E9C-4974-A001-14DBFDB66A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28800" y="2557687"/>
                  <a:ext cx="324000" cy="324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FF48632-BACA-4226-8FE2-A309162F5B8C}"/>
                </a:ext>
              </a:extLst>
            </p:cNvPr>
            <p:cNvGrpSpPr/>
            <p:nvPr/>
          </p:nvGrpSpPr>
          <p:grpSpPr>
            <a:xfrm>
              <a:off x="304800" y="3463802"/>
              <a:ext cx="3431872" cy="648000"/>
              <a:chOff x="682928" y="3463802"/>
              <a:chExt cx="3431872" cy="648000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5F6F69FA-D3A7-4572-9DE0-5F13CB87A3BA}"/>
                  </a:ext>
                </a:extLst>
              </p:cNvPr>
              <p:cNvSpPr/>
              <p:nvPr/>
            </p:nvSpPr>
            <p:spPr>
              <a:xfrm>
                <a:off x="682928" y="3488265"/>
                <a:ext cx="2621872" cy="612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30000"/>
                  </a:lnSpc>
                </a:pPr>
                <a:r>
                  <a:rPr lang="zh-CN" altLang="en-US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布局结构</a:t>
                </a:r>
                <a:endParaRPr lang="en-US" altLang="zh-CN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  <a:p>
                <a:pPr lvl="0" algn="r"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对版式文件的布局结构进行</a:t>
                </a:r>
                <a:r>
                  <a:rPr lang="zh-CN" altLang="en-US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优化，</a:t>
                </a:r>
                <a:endPara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  <a:p>
                <a:pPr lvl="0" algn="r">
                  <a:lnSpc>
                    <a:spcPct val="130000"/>
                  </a:lnSpc>
                </a:pPr>
                <a:r>
                  <a:rPr lang="zh-CN" altLang="en-US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Microsoft YaHei UI" panose="020B0503020204020204" pitchFamily="34" charset="-122"/>
                    <a:cs typeface="Microsoft YaHei UI" panose="020B0503020204020204" pitchFamily="34" charset="-122"/>
                  </a:rPr>
                  <a:t>完全按照纸质税单的模式进行打印</a:t>
                </a:r>
                <a:endPara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Microsoft YaHei UI" panose="020B0503020204020204" pitchFamily="34" charset="-122"/>
                  <a:cs typeface="Microsoft YaHei UI" panose="020B0503020204020204" pitchFamily="34" charset="-122"/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6AFD0BAA-1944-4481-B941-840D816372B3}"/>
                  </a:ext>
                </a:extLst>
              </p:cNvPr>
              <p:cNvGrpSpPr/>
              <p:nvPr/>
            </p:nvGrpSpPr>
            <p:grpSpPr>
              <a:xfrm>
                <a:off x="3466800" y="3463802"/>
                <a:ext cx="648000" cy="648000"/>
                <a:chOff x="3466800" y="3463802"/>
                <a:chExt cx="648000" cy="648000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7380BB78-BEC5-423B-83D9-F236B247D148}"/>
                    </a:ext>
                  </a:extLst>
                </p:cNvPr>
                <p:cNvSpPr/>
                <p:nvPr/>
              </p:nvSpPr>
              <p:spPr>
                <a:xfrm>
                  <a:off x="3466800" y="3463802"/>
                  <a:ext cx="648000" cy="648000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B045C4E0-22DC-4A19-8758-626D591251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28800" y="3625802"/>
                  <a:ext cx="324000" cy="324000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1276350"/>
            <a:ext cx="5105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190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组合 6"/>
          <p:cNvGrpSpPr>
            <a:grpSpLocks/>
          </p:cNvGrpSpPr>
          <p:nvPr/>
        </p:nvGrpSpPr>
        <p:grpSpPr bwMode="auto">
          <a:xfrm>
            <a:off x="457200" y="2068513"/>
            <a:ext cx="4419598" cy="1014412"/>
            <a:chOff x="4610101" y="2062943"/>
            <a:chExt cx="4419597" cy="101290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78464" y="2112082"/>
              <a:ext cx="0" cy="91462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622926" y="2246820"/>
              <a:ext cx="3406772" cy="645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交流答疑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0101" y="2062943"/>
              <a:ext cx="868363" cy="101290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4</a:t>
              </a:r>
              <a:endParaRPr lang="zh-CN" altLang="en-US" sz="6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13669" y="1358106"/>
            <a:ext cx="6739730" cy="2426990"/>
            <a:chOff x="1684338" y="1358106"/>
            <a:chExt cx="6739730" cy="2426990"/>
          </a:xfrm>
        </p:grpSpPr>
        <p:grpSp>
          <p:nvGrpSpPr>
            <p:cNvPr id="27650" name="组合 1"/>
            <p:cNvGrpSpPr>
              <a:grpSpLocks/>
            </p:cNvGrpSpPr>
            <p:nvPr/>
          </p:nvGrpSpPr>
          <p:grpSpPr bwMode="auto">
            <a:xfrm>
              <a:off x="1684338" y="1358106"/>
              <a:ext cx="2887662" cy="846138"/>
              <a:chOff x="922338" y="742950"/>
              <a:chExt cx="2887662" cy="84613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22338" y="7429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1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H="1">
                <a:off x="1219200" y="971550"/>
                <a:ext cx="373063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9" name="TextBox 14"/>
              <p:cNvSpPr txBox="1">
                <a:spLocks noChangeArrowheads="1"/>
              </p:cNvSpPr>
              <p:nvPr/>
            </p:nvSpPr>
            <p:spPr bwMode="auto">
              <a:xfrm>
                <a:off x="1524000" y="1127125"/>
                <a:ext cx="2286000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总体介绍</a:t>
                </a:r>
              </a:p>
            </p:txBody>
          </p:sp>
        </p:grpSp>
        <p:grpSp>
          <p:nvGrpSpPr>
            <p:cNvPr id="27651" name="组合 8"/>
            <p:cNvGrpSpPr>
              <a:grpSpLocks/>
            </p:cNvGrpSpPr>
            <p:nvPr/>
          </p:nvGrpSpPr>
          <p:grpSpPr bwMode="auto">
            <a:xfrm>
              <a:off x="1684338" y="2837656"/>
              <a:ext cx="3386930" cy="947440"/>
              <a:chOff x="922338" y="2495550"/>
              <a:chExt cx="3386930" cy="94744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922338" y="24955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3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>
                <a:off x="1219200" y="2724150"/>
                <a:ext cx="373063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6" name="TextBox 15"/>
              <p:cNvSpPr txBox="1">
                <a:spLocks noChangeArrowheads="1"/>
              </p:cNvSpPr>
              <p:nvPr/>
            </p:nvSpPr>
            <p:spPr bwMode="auto">
              <a:xfrm>
                <a:off x="1523999" y="2981325"/>
                <a:ext cx="278526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 smtClean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税费电子支付详解</a:t>
                </a:r>
                <a:endParaRPr lang="zh-CN" altLang="en-US" sz="24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652" name="组合 2"/>
            <p:cNvGrpSpPr>
              <a:grpSpLocks/>
            </p:cNvGrpSpPr>
            <p:nvPr/>
          </p:nvGrpSpPr>
          <p:grpSpPr bwMode="auto">
            <a:xfrm>
              <a:off x="5097462" y="1358106"/>
              <a:ext cx="3326606" cy="845840"/>
              <a:chOff x="4860925" y="742950"/>
              <a:chExt cx="3326606" cy="84554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4860925" y="742950"/>
                <a:ext cx="381000" cy="76966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2</a:t>
                </a:r>
                <a:endParaRPr lang="zh-CN" altLang="en-US" sz="4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H="1">
                <a:off x="5173663" y="960361"/>
                <a:ext cx="373062" cy="615733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3" name="TextBox 16"/>
              <p:cNvSpPr txBox="1">
                <a:spLocks noChangeArrowheads="1"/>
              </p:cNvSpPr>
              <p:nvPr/>
            </p:nvSpPr>
            <p:spPr bwMode="auto">
              <a:xfrm>
                <a:off x="5478462" y="1126990"/>
                <a:ext cx="2709069" cy="4615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 smtClean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税费电子支付要点</a:t>
                </a:r>
                <a:endParaRPr lang="zh-CN" altLang="en-US" sz="24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653" name="组合 3"/>
            <p:cNvGrpSpPr>
              <a:grpSpLocks/>
            </p:cNvGrpSpPr>
            <p:nvPr/>
          </p:nvGrpSpPr>
          <p:grpSpPr bwMode="auto">
            <a:xfrm>
              <a:off x="5097462" y="2837656"/>
              <a:ext cx="2903538" cy="947440"/>
              <a:chOff x="4860925" y="2495550"/>
              <a:chExt cx="2903538" cy="94744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860925" y="2495550"/>
                <a:ext cx="381000" cy="7699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4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</a:rPr>
                  <a:t>4</a:t>
                </a:r>
                <a:endParaRPr lang="zh-CN" altLang="en-US" sz="44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H="1">
                <a:off x="5173663" y="2727325"/>
                <a:ext cx="373062" cy="617538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20" name="TextBox 17"/>
              <p:cNvSpPr txBox="1">
                <a:spLocks noChangeArrowheads="1"/>
              </p:cNvSpPr>
              <p:nvPr/>
            </p:nvSpPr>
            <p:spPr bwMode="auto">
              <a:xfrm>
                <a:off x="5478463" y="2981325"/>
                <a:ext cx="22860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400" dirty="0" smtClean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交流讨论</a:t>
                </a:r>
                <a:endParaRPr lang="zh-CN" altLang="en-US" sz="24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6"/>
          <p:cNvGrpSpPr>
            <a:grpSpLocks/>
          </p:cNvGrpSpPr>
          <p:nvPr/>
        </p:nvGrpSpPr>
        <p:grpSpPr bwMode="auto">
          <a:xfrm>
            <a:off x="4572000" y="2068513"/>
            <a:ext cx="906463" cy="1016000"/>
            <a:chOff x="4572000" y="2061598"/>
            <a:chExt cx="906463" cy="101583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478463" y="2112390"/>
              <a:ext cx="0" cy="91425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4572000" y="2061598"/>
              <a:ext cx="762000" cy="1015838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1</a:t>
              </a:r>
              <a:endParaRPr lang="zh-CN" altLang="en-US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5622925" y="2291775"/>
            <a:ext cx="25304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总体介绍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"/>
          <p:cNvSpPr txBox="1">
            <a:spLocks/>
          </p:cNvSpPr>
          <p:nvPr/>
        </p:nvSpPr>
        <p:spPr bwMode="auto">
          <a:xfrm>
            <a:off x="623454" y="14426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总体介绍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政策背景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endParaRPr 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601D48F-A285-4FF2-B431-6C3615C50DFB}"/>
              </a:ext>
            </a:extLst>
          </p:cNvPr>
          <p:cNvGrpSpPr/>
          <p:nvPr/>
        </p:nvGrpSpPr>
        <p:grpSpPr>
          <a:xfrm>
            <a:off x="5504804" y="2495550"/>
            <a:ext cx="2496196" cy="1177117"/>
            <a:chOff x="4800600" y="2857669"/>
            <a:chExt cx="2496196" cy="1177117"/>
          </a:xfrm>
        </p:grpSpPr>
        <p:pic>
          <p:nvPicPr>
            <p:cNvPr id="8" name="Picture 1">
              <a:extLst>
                <a:ext uri="{FF2B5EF4-FFF2-40B4-BE49-F238E27FC236}">
                  <a16:creationId xmlns:a16="http://schemas.microsoft.com/office/drawing/2014/main" id="{C04B0FFA-2545-46D8-AA8E-DE303E1601E3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8309" y="2980460"/>
              <a:ext cx="256032" cy="228600"/>
            </a:xfrm>
            <a:prstGeom prst="rect">
              <a:avLst/>
            </a:prstGeom>
          </p:spPr>
        </p:pic>
        <p:sp>
          <p:nvSpPr>
            <p:cNvPr id="9" name="Rectangle 33">
              <a:extLst>
                <a:ext uri="{FF2B5EF4-FFF2-40B4-BE49-F238E27FC236}">
                  <a16:creationId xmlns:a16="http://schemas.microsoft.com/office/drawing/2014/main" id="{53E1578D-8F20-4642-A627-34ED7857DDD1}"/>
                </a:ext>
              </a:extLst>
            </p:cNvPr>
            <p:cNvSpPr/>
            <p:nvPr/>
          </p:nvSpPr>
          <p:spPr>
            <a:xfrm>
              <a:off x="4800600" y="2857669"/>
              <a:ext cx="2496196" cy="117711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如何查看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lvl="0"/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171450" lvl="0" indent="-171450">
                <a:lnSpc>
                  <a:spcPct val="200000"/>
                </a:lnSpc>
                <a:buFont typeface="Wingdings" panose="05000000000000000000" pitchFamily="2" charset="2"/>
                <a:buChar char="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海关总署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http://www.customs.gov.cn </a:t>
              </a:r>
            </a:p>
            <a:p>
              <a:pPr lvl="0"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  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信息公开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&gt; 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海关法规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&gt; 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最新公告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1C85A1C-B320-4C2F-B272-B6292DD61D07}"/>
              </a:ext>
            </a:extLst>
          </p:cNvPr>
          <p:cNvCxnSpPr/>
          <p:nvPr/>
        </p:nvCxnSpPr>
        <p:spPr>
          <a:xfrm>
            <a:off x="609600" y="1504950"/>
            <a:ext cx="777240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">
            <a:extLst>
              <a:ext uri="{FF2B5EF4-FFF2-40B4-BE49-F238E27FC236}">
                <a16:creationId xmlns:a16="http://schemas.microsoft.com/office/drawing/2014/main" id="{C4C9B9DF-DD3E-4FF2-B7B1-973A5CA5D73D}"/>
              </a:ext>
            </a:extLst>
          </p:cNvPr>
          <p:cNvSpPr/>
          <p:nvPr/>
        </p:nvSpPr>
        <p:spPr>
          <a:xfrm>
            <a:off x="470575" y="843975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国务院口岸工作部际联席会议办公室印发</a:t>
            </a:r>
            <a:r>
              <a:rPr lang="en-US" altLang="zh-CN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关于国际贸易“单一窗口”建设框架意见</a:t>
            </a:r>
            <a:r>
              <a:rPr lang="en-US" altLang="zh-CN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</a:p>
          <a:p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的通知（署岸函）</a:t>
            </a:r>
            <a:r>
              <a:rPr lang="en-US" altLang="zh-CN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2016</a:t>
            </a:r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498</a:t>
            </a:r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C4C9B9DF-DD3E-4FF2-B7B1-973A5CA5D73D}"/>
              </a:ext>
            </a:extLst>
          </p:cNvPr>
          <p:cNvSpPr/>
          <p:nvPr/>
        </p:nvSpPr>
        <p:spPr>
          <a:xfrm>
            <a:off x="533400" y="2190750"/>
            <a:ext cx="6514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2018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74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 </a:t>
            </a:r>
            <a:r>
              <a:rPr lang="zh-CN" altLang="en-US" sz="14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（关于推广新一代海关税费电子支付系统的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公告）</a:t>
            </a:r>
            <a:endParaRPr lang="zh-CN" altLang="en-US" sz="1600" b="1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C4C9B9DF-DD3E-4FF2-B7B1-973A5CA5D73D}"/>
              </a:ext>
            </a:extLst>
          </p:cNvPr>
          <p:cNvSpPr/>
          <p:nvPr/>
        </p:nvSpPr>
        <p:spPr>
          <a:xfrm>
            <a:off x="554557" y="1581150"/>
            <a:ext cx="6151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2017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44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14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关于简化海关税费电子支付作业流程的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公告）</a:t>
            </a:r>
            <a:endParaRPr lang="zh-CN" altLang="en-US" sz="1600" b="1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C4C9B9DF-DD3E-4FF2-B7B1-973A5CA5D73D}"/>
              </a:ext>
            </a:extLst>
          </p:cNvPr>
          <p:cNvSpPr/>
          <p:nvPr/>
        </p:nvSpPr>
        <p:spPr>
          <a:xfrm>
            <a:off x="519635" y="1885950"/>
            <a:ext cx="66431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海关总署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2018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年第</a:t>
            </a:r>
            <a:r>
              <a:rPr lang="en-US" altLang="zh-CN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70</a:t>
            </a:r>
            <a:r>
              <a:rPr lang="zh-CN" altLang="en-US" sz="16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号 </a:t>
            </a:r>
            <a:r>
              <a:rPr lang="zh-CN" altLang="en-US" sz="14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（关于启动汇总征税担保数据电子传输业务的</a:t>
            </a:r>
            <a:r>
              <a:rPr lang="zh-CN" altLang="en-US" sz="14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公告）</a:t>
            </a:r>
            <a:endParaRPr lang="zh-CN" altLang="en-US" sz="1600" b="1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590800"/>
            <a:ext cx="53340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5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0431D3-81EC-41F6-904F-3F49BCAAA4B8}"/>
              </a:ext>
            </a:extLst>
          </p:cNvPr>
          <p:cNvSpPr/>
          <p:nvPr/>
        </p:nvSpPr>
        <p:spPr>
          <a:xfrm>
            <a:off x="618600" y="2453348"/>
            <a:ext cx="7992000" cy="36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80000">
                <a:srgbClr val="F8A967"/>
              </a:gs>
              <a:gs pos="20000">
                <a:schemeClr val="accent6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总体介绍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实施路线</a:t>
            </a:r>
            <a:endParaRPr 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5DBF87-B492-494C-8194-284FC4995DBB}"/>
              </a:ext>
            </a:extLst>
          </p:cNvPr>
          <p:cNvGrpSpPr/>
          <p:nvPr/>
        </p:nvGrpSpPr>
        <p:grpSpPr>
          <a:xfrm>
            <a:off x="935755" y="1796131"/>
            <a:ext cx="936000" cy="1142509"/>
            <a:chOff x="1298236" y="2177841"/>
            <a:chExt cx="936000" cy="114250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A77BC37-5713-44B1-9C95-EC8BD8FAEB36}"/>
                </a:ext>
              </a:extLst>
            </p:cNvPr>
            <p:cNvCxnSpPr>
              <a:stCxn id="7" idx="0"/>
            </p:cNvCxnSpPr>
            <p:nvPr/>
          </p:nvCxnSpPr>
          <p:spPr>
            <a:xfrm flipV="1">
              <a:off x="1766236" y="2177841"/>
              <a:ext cx="4964" cy="60560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9">
              <a:extLst>
                <a:ext uri="{FF2B5EF4-FFF2-40B4-BE49-F238E27FC236}">
                  <a16:creationId xmlns:a16="http://schemas.microsoft.com/office/drawing/2014/main" id="{946AF577-5BC1-48F2-A460-AFEB4024ECC1}"/>
                </a:ext>
              </a:extLst>
            </p:cNvPr>
            <p:cNvGrpSpPr/>
            <p:nvPr/>
          </p:nvGrpSpPr>
          <p:grpSpPr>
            <a:xfrm>
              <a:off x="1298236" y="2783443"/>
              <a:ext cx="936000" cy="536907"/>
              <a:chOff x="1368600" y="2654140"/>
              <a:chExt cx="936000" cy="53690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CEC1917-E800-4C87-AF53-CD924FC2CD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64600" y="2654140"/>
                <a:ext cx="144000" cy="144000"/>
              </a:xfrm>
              <a:prstGeom prst="ellipse">
                <a:avLst/>
              </a:prstGeom>
              <a:solidFill>
                <a:srgbClr val="309BE6"/>
              </a:solidFill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FF016B8F-C0D1-4F18-9F4A-86DE2F872422}"/>
                  </a:ext>
                </a:extLst>
              </p:cNvPr>
              <p:cNvSpPr/>
              <p:nvPr/>
            </p:nvSpPr>
            <p:spPr>
              <a:xfrm>
                <a:off x="1368600" y="2903047"/>
                <a:ext cx="936000" cy="288000"/>
              </a:xfrm>
              <a:prstGeom prst="rect">
                <a:avLst/>
              </a:prstGeom>
              <a:solidFill>
                <a:srgbClr val="309BE6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 smtClean="0"/>
                  <a:t>2017-12-05</a:t>
                </a:r>
                <a:endParaRPr lang="zh-CN" altLang="en-US" sz="1200" b="1" dirty="0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E93E95B-64CF-42C1-BE0F-D64A8BF7C378}"/>
              </a:ext>
            </a:extLst>
          </p:cNvPr>
          <p:cNvGrpSpPr/>
          <p:nvPr/>
        </p:nvGrpSpPr>
        <p:grpSpPr>
          <a:xfrm>
            <a:off x="1981200" y="2012879"/>
            <a:ext cx="1600200" cy="1815789"/>
            <a:chOff x="2085108" y="2394589"/>
            <a:chExt cx="1600200" cy="181578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2C662BE-D981-4A11-B6CD-ED8C92DD1029}"/>
                </a:ext>
              </a:extLst>
            </p:cNvPr>
            <p:cNvCxnSpPr>
              <a:cxnSpLocks/>
              <a:stCxn id="12" idx="0"/>
              <a:endCxn id="13" idx="4"/>
            </p:cNvCxnSpPr>
            <p:nvPr/>
          </p:nvCxnSpPr>
          <p:spPr>
            <a:xfrm flipV="1">
              <a:off x="2885208" y="2927443"/>
              <a:ext cx="1279" cy="74740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B8347BF-0A71-475C-8C0A-C2A962F5E9A3}"/>
                </a:ext>
              </a:extLst>
            </p:cNvPr>
            <p:cNvGrpSpPr/>
            <p:nvPr/>
          </p:nvGrpSpPr>
          <p:grpSpPr>
            <a:xfrm>
              <a:off x="2400487" y="2394589"/>
              <a:ext cx="972000" cy="532854"/>
              <a:chOff x="2304600" y="2265286"/>
              <a:chExt cx="972000" cy="532854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675F14C7-586F-4A1F-B880-518F540500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18600" y="2654140"/>
                <a:ext cx="144000" cy="144000"/>
              </a:xfrm>
              <a:prstGeom prst="ellipse">
                <a:avLst/>
              </a:prstGeom>
              <a:solidFill>
                <a:srgbClr val="309BE6"/>
              </a:solidFill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0F3EA754-9FE3-4DA8-8660-AB67F730C859}"/>
                  </a:ext>
                </a:extLst>
              </p:cNvPr>
              <p:cNvSpPr/>
              <p:nvPr/>
            </p:nvSpPr>
            <p:spPr>
              <a:xfrm>
                <a:off x="2304600" y="2265286"/>
                <a:ext cx="972000" cy="288000"/>
              </a:xfrm>
              <a:prstGeom prst="rect">
                <a:avLst/>
              </a:prstGeom>
              <a:solidFill>
                <a:srgbClr val="309BE6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 smtClean="0"/>
                  <a:t>2018-06-25</a:t>
                </a:r>
                <a:endParaRPr lang="zh-CN" altLang="en-US" sz="1200" b="1" dirty="0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F615E05-A13F-4133-A668-754373C0E047}"/>
                </a:ext>
              </a:extLst>
            </p:cNvPr>
            <p:cNvSpPr/>
            <p:nvPr/>
          </p:nvSpPr>
          <p:spPr>
            <a:xfrm>
              <a:off x="2085108" y="3674847"/>
              <a:ext cx="160020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南京关区开通汇总担保保函传输功能</a:t>
              </a:r>
              <a:endParaRPr lang="en-US" altLang="zh-CN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7669BD7-3D5E-409D-A56D-B01AF2258F23}"/>
              </a:ext>
            </a:extLst>
          </p:cNvPr>
          <p:cNvGrpSpPr/>
          <p:nvPr/>
        </p:nvGrpSpPr>
        <p:grpSpPr>
          <a:xfrm>
            <a:off x="3733800" y="1342663"/>
            <a:ext cx="1600200" cy="1602904"/>
            <a:chOff x="4113161" y="1724373"/>
            <a:chExt cx="1600200" cy="1602904"/>
          </a:xfrm>
        </p:grpSpPr>
        <p:grpSp>
          <p:nvGrpSpPr>
            <p:cNvPr id="16" name="组合 11">
              <a:extLst>
                <a:ext uri="{FF2B5EF4-FFF2-40B4-BE49-F238E27FC236}">
                  <a16:creationId xmlns:a16="http://schemas.microsoft.com/office/drawing/2014/main" id="{AE1D7811-4656-4222-B547-07F50550F278}"/>
                </a:ext>
              </a:extLst>
            </p:cNvPr>
            <p:cNvGrpSpPr/>
            <p:nvPr/>
          </p:nvGrpSpPr>
          <p:grpSpPr>
            <a:xfrm>
              <a:off x="4427261" y="2783443"/>
              <a:ext cx="972000" cy="543834"/>
              <a:chOff x="4445673" y="2654140"/>
              <a:chExt cx="972000" cy="543834"/>
            </a:xfrm>
          </p:grpSpPr>
          <p:sp>
            <p:nvSpPr>
              <p:cNvPr id="19" name="椭圆 16">
                <a:extLst>
                  <a:ext uri="{FF2B5EF4-FFF2-40B4-BE49-F238E27FC236}">
                    <a16:creationId xmlns:a16="http://schemas.microsoft.com/office/drawing/2014/main" id="{220CBF12-67E8-47F9-9D38-D2280F1EC8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59673" y="2654140"/>
                <a:ext cx="144000" cy="144000"/>
              </a:xfrm>
              <a:prstGeom prst="ellipse">
                <a:avLst/>
              </a:prstGeom>
              <a:solidFill>
                <a:srgbClr val="309BE6"/>
              </a:solidFill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A8F8778-D2C5-49BC-B743-FA97582E4660}"/>
                  </a:ext>
                </a:extLst>
              </p:cNvPr>
              <p:cNvSpPr/>
              <p:nvPr/>
            </p:nvSpPr>
            <p:spPr>
              <a:xfrm>
                <a:off x="4445673" y="2909974"/>
                <a:ext cx="972000" cy="288000"/>
              </a:xfrm>
              <a:prstGeom prst="rect">
                <a:avLst/>
              </a:prstGeom>
              <a:solidFill>
                <a:srgbClr val="309BE6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 smtClean="0"/>
                  <a:t>2018-06-26</a:t>
                </a:r>
                <a:endParaRPr lang="zh-CN" altLang="en-US" sz="1200" b="1" dirty="0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5F4B153-4E31-4FE2-8929-DB7A4B2F5066}"/>
                </a:ext>
              </a:extLst>
            </p:cNvPr>
            <p:cNvSpPr/>
            <p:nvPr/>
          </p:nvSpPr>
          <p:spPr>
            <a:xfrm>
              <a:off x="4113161" y="1724373"/>
              <a:ext cx="160020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税费支付和汇总担保功能在北京关区、天津海关、大连海关和黄埔海关上线</a:t>
              </a:r>
              <a:endParaRPr lang="en-US" altLang="zh-CN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4F059BC-0FAB-4F7B-A29D-CA9B840776BD}"/>
                </a:ext>
              </a:extLst>
            </p:cNvPr>
            <p:cNvCxnSpPr>
              <a:cxnSpLocks/>
              <a:endCxn id="17" idx="2"/>
            </p:cNvCxnSpPr>
            <p:nvPr/>
          </p:nvCxnSpPr>
          <p:spPr>
            <a:xfrm flipV="1">
              <a:off x="4913261" y="2776969"/>
              <a:ext cx="0" cy="647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C5D1D30-E6F3-4F8F-8637-3967DAB3EA81}"/>
              </a:ext>
            </a:extLst>
          </p:cNvPr>
          <p:cNvGrpSpPr/>
          <p:nvPr/>
        </p:nvGrpSpPr>
        <p:grpSpPr>
          <a:xfrm>
            <a:off x="5486400" y="2012879"/>
            <a:ext cx="1600200" cy="2241419"/>
            <a:chOff x="6202281" y="2394589"/>
            <a:chExt cx="1600200" cy="2241419"/>
          </a:xfrm>
        </p:grpSpPr>
        <p:grpSp>
          <p:nvGrpSpPr>
            <p:cNvPr id="22" name="组合 12">
              <a:extLst>
                <a:ext uri="{FF2B5EF4-FFF2-40B4-BE49-F238E27FC236}">
                  <a16:creationId xmlns:a16="http://schemas.microsoft.com/office/drawing/2014/main" id="{C3FF107F-9A9F-4C2D-86BA-8D4A43B810B8}"/>
                </a:ext>
              </a:extLst>
            </p:cNvPr>
            <p:cNvGrpSpPr/>
            <p:nvPr/>
          </p:nvGrpSpPr>
          <p:grpSpPr>
            <a:xfrm>
              <a:off x="6516381" y="2394589"/>
              <a:ext cx="972000" cy="532854"/>
              <a:chOff x="6586745" y="2265286"/>
              <a:chExt cx="972000" cy="53285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A4C0D83-AFEB-4F1A-B1FB-F4DE9E82FC0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00745" y="2654140"/>
                <a:ext cx="144000" cy="144000"/>
              </a:xfrm>
              <a:prstGeom prst="ellipse">
                <a:avLst/>
              </a:prstGeom>
              <a:solidFill>
                <a:srgbClr val="309BE6"/>
              </a:solidFill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35FDBCE-DE71-457A-9E75-B17C6733CDA5}"/>
                  </a:ext>
                </a:extLst>
              </p:cNvPr>
              <p:cNvSpPr/>
              <p:nvPr/>
            </p:nvSpPr>
            <p:spPr>
              <a:xfrm>
                <a:off x="6586745" y="2265286"/>
                <a:ext cx="972000" cy="288000"/>
              </a:xfrm>
              <a:prstGeom prst="rect">
                <a:avLst/>
              </a:prstGeom>
              <a:solidFill>
                <a:srgbClr val="309BE6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 smtClean="0"/>
                  <a:t>2018-06-28</a:t>
                </a:r>
                <a:endParaRPr lang="zh-CN" altLang="en-US" sz="1200" b="1" dirty="0"/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3F9197D-9113-47AA-92BE-0D11668EF9FB}"/>
                </a:ext>
              </a:extLst>
            </p:cNvPr>
            <p:cNvSpPr/>
            <p:nvPr/>
          </p:nvSpPr>
          <p:spPr>
            <a:xfrm>
              <a:off x="6202281" y="3674847"/>
              <a:ext cx="1600200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除第一批上线海关以外的其他直属关区上线使用</a:t>
              </a:r>
              <a:r>
                <a:rPr lang="zh-CN" altLang="en-US" sz="1200" b="1" dirty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税</a:t>
              </a:r>
              <a:r>
                <a:rPr lang="zh-CN" altLang="en-US" sz="1200" b="1" dirty="0" smtClean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费支付和汇总担保功能</a:t>
              </a:r>
              <a:endParaRPr lang="en-US" altLang="zh-CN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951FDBA-2E71-4FF5-B277-214410A97222}"/>
                </a:ext>
              </a:extLst>
            </p:cNvPr>
            <p:cNvCxnSpPr>
              <a:cxnSpLocks/>
              <a:stCxn id="23" idx="0"/>
              <a:endCxn id="25" idx="4"/>
            </p:cNvCxnSpPr>
            <p:nvPr/>
          </p:nvCxnSpPr>
          <p:spPr>
            <a:xfrm flipV="1">
              <a:off x="7002381" y="2927443"/>
              <a:ext cx="0" cy="74740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39">
            <a:extLst>
              <a:ext uri="{FF2B5EF4-FFF2-40B4-BE49-F238E27FC236}">
                <a16:creationId xmlns:a16="http://schemas.microsoft.com/office/drawing/2014/main" id="{2F615E05-A13F-4133-A668-754373C0E047}"/>
              </a:ext>
            </a:extLst>
          </p:cNvPr>
          <p:cNvSpPr/>
          <p:nvPr/>
        </p:nvSpPr>
        <p:spPr>
          <a:xfrm>
            <a:off x="558382" y="1276350"/>
            <a:ext cx="183474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  <a:cs typeface="Microsoft YaHei UI" panose="020B0503020204020204" pitchFamily="34" charset="-122"/>
              </a:rPr>
              <a:t>南京关区首次使用税费支付系统</a:t>
            </a:r>
            <a:r>
              <a:rPr lang="zh-CN" altLang="en-US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缴纳税费成功</a:t>
            </a:r>
            <a:endParaRPr lang="en-US" altLang="zh-CN" sz="1200" b="1" dirty="0" smtClean="0"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grpSp>
        <p:nvGrpSpPr>
          <p:cNvPr id="28" name="组合 57">
            <a:extLst>
              <a:ext uri="{FF2B5EF4-FFF2-40B4-BE49-F238E27FC236}">
                <a16:creationId xmlns:a16="http://schemas.microsoft.com/office/drawing/2014/main" id="{67669BD7-3D5E-409D-A56D-B01AF2258F23}"/>
              </a:ext>
            </a:extLst>
          </p:cNvPr>
          <p:cNvGrpSpPr/>
          <p:nvPr/>
        </p:nvGrpSpPr>
        <p:grpSpPr>
          <a:xfrm>
            <a:off x="7237721" y="1297480"/>
            <a:ext cx="1600200" cy="1602904"/>
            <a:chOff x="4113161" y="1724373"/>
            <a:chExt cx="1600200" cy="1602904"/>
          </a:xfrm>
        </p:grpSpPr>
        <p:grpSp>
          <p:nvGrpSpPr>
            <p:cNvPr id="29" name="组合 11">
              <a:extLst>
                <a:ext uri="{FF2B5EF4-FFF2-40B4-BE49-F238E27FC236}">
                  <a16:creationId xmlns:a16="http://schemas.microsoft.com/office/drawing/2014/main" id="{AE1D7811-4656-4222-B547-07F50550F278}"/>
                </a:ext>
              </a:extLst>
            </p:cNvPr>
            <p:cNvGrpSpPr/>
            <p:nvPr/>
          </p:nvGrpSpPr>
          <p:grpSpPr>
            <a:xfrm>
              <a:off x="4427261" y="2783443"/>
              <a:ext cx="972000" cy="543834"/>
              <a:chOff x="4445673" y="2654140"/>
              <a:chExt cx="972000" cy="543834"/>
            </a:xfrm>
          </p:grpSpPr>
          <p:sp>
            <p:nvSpPr>
              <p:cNvPr id="32" name="椭圆 16">
                <a:extLst>
                  <a:ext uri="{FF2B5EF4-FFF2-40B4-BE49-F238E27FC236}">
                    <a16:creationId xmlns:a16="http://schemas.microsoft.com/office/drawing/2014/main" id="{220CBF12-67E8-47F9-9D38-D2280F1EC8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59673" y="2654140"/>
                <a:ext cx="144000" cy="144000"/>
              </a:xfrm>
              <a:prstGeom prst="ellipse">
                <a:avLst/>
              </a:prstGeom>
              <a:solidFill>
                <a:srgbClr val="309BE6"/>
              </a:solidFill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17">
                <a:extLst>
                  <a:ext uri="{FF2B5EF4-FFF2-40B4-BE49-F238E27FC236}">
                    <a16:creationId xmlns:a16="http://schemas.microsoft.com/office/drawing/2014/main" id="{2A8F8778-D2C5-49BC-B743-FA97582E4660}"/>
                  </a:ext>
                </a:extLst>
              </p:cNvPr>
              <p:cNvSpPr/>
              <p:nvPr/>
            </p:nvSpPr>
            <p:spPr>
              <a:xfrm>
                <a:off x="4445673" y="2909974"/>
                <a:ext cx="972000" cy="288000"/>
              </a:xfrm>
              <a:prstGeom prst="rect">
                <a:avLst/>
              </a:prstGeom>
              <a:solidFill>
                <a:srgbClr val="309BE6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 smtClean="0"/>
                  <a:t>2018-06-29</a:t>
                </a:r>
                <a:endParaRPr lang="zh-CN" altLang="en-US" sz="1200" b="1" dirty="0"/>
              </a:p>
            </p:txBody>
          </p:sp>
        </p:grpSp>
        <p:sp>
          <p:nvSpPr>
            <p:cNvPr id="30" name="矩形 44">
              <a:extLst>
                <a:ext uri="{FF2B5EF4-FFF2-40B4-BE49-F238E27FC236}">
                  <a16:creationId xmlns:a16="http://schemas.microsoft.com/office/drawing/2014/main" id="{E5F4B153-4E31-4FE2-8929-DB7A4B2F5066}"/>
                </a:ext>
              </a:extLst>
            </p:cNvPr>
            <p:cNvSpPr/>
            <p:nvPr/>
          </p:nvSpPr>
          <p:spPr>
            <a:xfrm>
              <a:off x="4113161" y="1724373"/>
              <a:ext cx="160020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latin typeface="Microsoft YaHei Light" panose="020B0502040204020203" pitchFamily="34" charset="-122"/>
                  <a:ea typeface="Microsoft YaHei Light" panose="020B0502040204020203" pitchFamily="34" charset="-122"/>
                </a:rPr>
                <a:t>税单版式文件打印功能正式上线使用</a:t>
              </a:r>
              <a:endParaRPr lang="en-US" altLang="zh-CN" sz="1200" b="1" dirty="0" smtClean="0">
                <a:latin typeface="Microsoft YaHei Light" panose="020B0502040204020203" pitchFamily="34" charset="-122"/>
                <a:ea typeface="Microsoft YaHei Light" panose="020B0502040204020203" pitchFamily="34" charset="-122"/>
              </a:endParaRPr>
            </a:p>
          </p:txBody>
        </p:sp>
        <p:cxnSp>
          <p:nvCxnSpPr>
            <p:cNvPr id="31" name="直接连接符 45">
              <a:extLst>
                <a:ext uri="{FF2B5EF4-FFF2-40B4-BE49-F238E27FC236}">
                  <a16:creationId xmlns:a16="http://schemas.microsoft.com/office/drawing/2014/main" id="{74F059BC-0FAB-4F7B-A29D-CA9B840776BD}"/>
                </a:ext>
              </a:extLst>
            </p:cNvPr>
            <p:cNvCxnSpPr>
              <a:cxnSpLocks/>
              <a:stCxn id="32" idx="0"/>
              <a:endCxn id="30" idx="2"/>
            </p:cNvCxnSpPr>
            <p:nvPr/>
          </p:nvCxnSpPr>
          <p:spPr>
            <a:xfrm flipV="1">
              <a:off x="4913261" y="2296837"/>
              <a:ext cx="0" cy="48660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8"/>
          <p:cNvGrpSpPr>
            <a:grpSpLocks/>
          </p:cNvGrpSpPr>
          <p:nvPr/>
        </p:nvGrpSpPr>
        <p:grpSpPr bwMode="auto">
          <a:xfrm>
            <a:off x="442913" y="2068512"/>
            <a:ext cx="4510087" cy="1014412"/>
            <a:chOff x="4596452" y="2062943"/>
            <a:chExt cx="4509863" cy="101290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479058" y="2112082"/>
              <a:ext cx="0" cy="91462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623513" y="2286449"/>
              <a:ext cx="3482802" cy="583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税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费电子支付要点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6452" y="2062943"/>
              <a:ext cx="838158" cy="101290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baseline="30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宋体"/>
                </a:rPr>
                <a:t>#</a:t>
              </a:r>
              <a:r>
                <a:rPr lang="en-US" altLang="zh-CN" sz="6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2</a:t>
              </a:r>
              <a:endParaRPr lang="zh-CN" altLang="en-US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税费电子支付要点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重点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6C1ACF3-4521-491B-980B-6DE6964FB507}"/>
              </a:ext>
            </a:extLst>
          </p:cNvPr>
          <p:cNvGrpSpPr/>
          <p:nvPr/>
        </p:nvGrpSpPr>
        <p:grpSpPr>
          <a:xfrm>
            <a:off x="-7201" y="1657349"/>
            <a:ext cx="9158401" cy="2448000"/>
            <a:chOff x="-15242" y="1962150"/>
            <a:chExt cx="9158401" cy="220675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1257D39-3825-4E42-A6F7-23D7CB1AD0B8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2" y="1962150"/>
              <a:ext cx="9158400" cy="220675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155A55E-3537-415E-85F6-8C04CE38F2A6}"/>
                </a:ext>
              </a:extLst>
            </p:cNvPr>
            <p:cNvSpPr/>
            <p:nvPr/>
          </p:nvSpPr>
          <p:spPr>
            <a:xfrm>
              <a:off x="-15241" y="1962150"/>
              <a:ext cx="9158400" cy="2206752"/>
            </a:xfrm>
            <a:prstGeom prst="rect">
              <a:avLst/>
            </a:prstGeom>
            <a:solidFill>
              <a:srgbClr val="595959">
                <a:alpha val="6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0A012D-AE79-4A41-858B-87DB99D6B3FE}"/>
              </a:ext>
            </a:extLst>
          </p:cNvPr>
          <p:cNvCxnSpPr/>
          <p:nvPr/>
        </p:nvCxnSpPr>
        <p:spPr>
          <a:xfrm>
            <a:off x="2270759" y="2307989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4E6621-CE31-42B4-83F7-1C5DDDAF4FA6}"/>
              </a:ext>
            </a:extLst>
          </p:cNvPr>
          <p:cNvCxnSpPr/>
          <p:nvPr/>
        </p:nvCxnSpPr>
        <p:spPr>
          <a:xfrm>
            <a:off x="4556759" y="2307989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4642C74-8B6B-4FB1-89D9-B016433F2055}"/>
              </a:ext>
            </a:extLst>
          </p:cNvPr>
          <p:cNvCxnSpPr/>
          <p:nvPr/>
        </p:nvCxnSpPr>
        <p:spPr>
          <a:xfrm>
            <a:off x="6842759" y="2307989"/>
            <a:ext cx="0" cy="1143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E7A0DAF-A4EC-4F1D-AE0F-E97BBBEC300D}"/>
              </a:ext>
            </a:extLst>
          </p:cNvPr>
          <p:cNvGrpSpPr/>
          <p:nvPr/>
        </p:nvGrpSpPr>
        <p:grpSpPr>
          <a:xfrm>
            <a:off x="70906" y="2064280"/>
            <a:ext cx="2113705" cy="1647987"/>
            <a:chOff x="70906" y="2262388"/>
            <a:chExt cx="2113705" cy="1647987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82C13C7-C6BB-448D-84BF-13FE473F4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759" y="2262388"/>
              <a:ext cx="468000" cy="468000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A73FAE-8BF8-4103-8655-00371254DEA8}"/>
                </a:ext>
              </a:extLst>
            </p:cNvPr>
            <p:cNvSpPr txBox="1"/>
            <p:nvPr/>
          </p:nvSpPr>
          <p:spPr>
            <a:xfrm>
              <a:off x="365769" y="2890823"/>
              <a:ext cx="152398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版式文件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FAE2F29-DD81-4EEF-B48A-F14E1883FAD6}"/>
                </a:ext>
              </a:extLst>
            </p:cNvPr>
            <p:cNvSpPr/>
            <p:nvPr/>
          </p:nvSpPr>
          <p:spPr>
            <a:xfrm>
              <a:off x="70906" y="3277894"/>
              <a:ext cx="2113705" cy="632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具备</a:t>
              </a:r>
              <a:endParaRPr lang="en-US" altLang="zh-CN" sz="9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税单</a:t>
              </a: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版式文件打印功能</a:t>
              </a:r>
              <a:endParaRPr lang="en-US" altLang="zh-CN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在税单上增加水印和签章显示</a:t>
              </a:r>
              <a:endParaRPr lang="en-US" altLang="zh-CN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E7DD756-544E-4859-BECE-50F788D7210D}"/>
              </a:ext>
            </a:extLst>
          </p:cNvPr>
          <p:cNvGrpSpPr/>
          <p:nvPr/>
        </p:nvGrpSpPr>
        <p:grpSpPr>
          <a:xfrm>
            <a:off x="2360318" y="2082281"/>
            <a:ext cx="2113705" cy="1431937"/>
            <a:chOff x="2360318" y="2298388"/>
            <a:chExt cx="2113705" cy="1431937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C1B56BF-F83A-44CB-9FBB-C41F24EE0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170" y="2298388"/>
              <a:ext cx="432000" cy="432000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2DDEA2-82E2-4435-8AC0-8CD136D8D21D}"/>
                </a:ext>
              </a:extLst>
            </p:cNvPr>
            <p:cNvSpPr txBox="1"/>
            <p:nvPr/>
          </p:nvSpPr>
          <p:spPr>
            <a:xfrm>
              <a:off x="2655180" y="2890823"/>
              <a:ext cx="152398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多种税费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B0ED224-DF59-4E86-A655-66AD3FA62A54}"/>
                </a:ext>
              </a:extLst>
            </p:cNvPr>
            <p:cNvSpPr/>
            <p:nvPr/>
          </p:nvSpPr>
          <p:spPr>
            <a:xfrm>
              <a:off x="2360318" y="3277893"/>
              <a:ext cx="2113705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支持直接支付和汇总担保等方式的多种税费类型的缴纳</a:t>
              </a:r>
              <a:endParaRPr lang="en-US" altLang="zh-CN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9BE4313-C79E-40B0-A949-17A6606D8340}"/>
              </a:ext>
            </a:extLst>
          </p:cNvPr>
          <p:cNvGrpSpPr>
            <a:grpSpLocks/>
          </p:cNvGrpSpPr>
          <p:nvPr/>
        </p:nvGrpSpPr>
        <p:grpSpPr bwMode="auto">
          <a:xfrm>
            <a:off x="-15242" y="1200150"/>
            <a:ext cx="9159241" cy="457200"/>
            <a:chOff x="0" y="3822700"/>
            <a:chExt cx="9144000" cy="45720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BB9EF39-FE28-4F5A-B40C-472B2E6A51F3}"/>
                </a:ext>
              </a:extLst>
            </p:cNvPr>
            <p:cNvSpPr/>
            <p:nvPr/>
          </p:nvSpPr>
          <p:spPr>
            <a:xfrm>
              <a:off x="0" y="3822700"/>
              <a:ext cx="9144000" cy="457200"/>
            </a:xfrm>
            <a:prstGeom prst="rect">
              <a:avLst/>
            </a:prstGeom>
            <a:solidFill>
              <a:srgbClr val="FF9900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TextBox 2">
              <a:extLst>
                <a:ext uri="{FF2B5EF4-FFF2-40B4-BE49-F238E27FC236}">
                  <a16:creationId xmlns:a16="http://schemas.microsoft.com/office/drawing/2014/main" id="{8E402518-CF16-4552-9238-F518EC7E2D6B}"/>
                </a:ext>
              </a:extLst>
            </p:cNvPr>
            <p:cNvSpPr txBox="1"/>
            <p:nvPr/>
          </p:nvSpPr>
          <p:spPr>
            <a:xfrm>
              <a:off x="444500" y="3913187"/>
              <a:ext cx="8153400" cy="2762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1200" spc="-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lang="zh-CN" altLang="en-US" sz="1200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保证税收及时足额安全入库，进一步提高通关效率，根据海关对电子支付作业流程的简化要求，进行设计开发</a:t>
              </a:r>
              <a:endParaRPr lang="zh-CN" altLang="en-US" sz="12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TextBox 12">
            <a:extLst>
              <a:ext uri="{FF2B5EF4-FFF2-40B4-BE49-F238E27FC236}">
                <a16:creationId xmlns:a16="http://schemas.microsoft.com/office/drawing/2014/main" id="{F11CA971-7F56-4151-B26E-56A54326E2A6}"/>
              </a:ext>
            </a:extLst>
          </p:cNvPr>
          <p:cNvSpPr txBox="1"/>
          <p:nvPr/>
        </p:nvSpPr>
        <p:spPr>
          <a:xfrm>
            <a:off x="2825750" y="4248150"/>
            <a:ext cx="34925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* 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更多具体内容，在第三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部分税费电子支付详解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中进行介绍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3BB64F6-009C-49DA-B299-9AFB49E040EC}"/>
              </a:ext>
            </a:extLst>
          </p:cNvPr>
          <p:cNvGrpSpPr/>
          <p:nvPr/>
        </p:nvGrpSpPr>
        <p:grpSpPr>
          <a:xfrm>
            <a:off x="4646317" y="2055754"/>
            <a:ext cx="2113705" cy="1287371"/>
            <a:chOff x="4646317" y="2245335"/>
            <a:chExt cx="2113705" cy="1287371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5996FCBC-6C40-46D9-939D-6E9FC4BE2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9169" y="2245335"/>
              <a:ext cx="468000" cy="468000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9E0FE5F-CA00-4C60-8C54-D8007DB91ED3}"/>
                </a:ext>
              </a:extLst>
            </p:cNvPr>
            <p:cNvSpPr txBox="1"/>
            <p:nvPr/>
          </p:nvSpPr>
          <p:spPr>
            <a:xfrm>
              <a:off x="4941179" y="2890823"/>
              <a:ext cx="152398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权限管理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A94FBB-41D6-4EBF-A614-AF8C837AB447}"/>
                </a:ext>
              </a:extLst>
            </p:cNvPr>
            <p:cNvSpPr/>
            <p:nvPr/>
          </p:nvSpPr>
          <p:spPr>
            <a:xfrm>
              <a:off x="4646317" y="3277893"/>
              <a:ext cx="2113705" cy="2548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根据组织结构设置操作员权限</a:t>
              </a:r>
              <a:endParaRPr lang="en-US" altLang="zh-CN" sz="9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DDBF30C-76FE-4E44-A91B-74418EE01AF6}"/>
              </a:ext>
            </a:extLst>
          </p:cNvPr>
          <p:cNvGrpSpPr/>
          <p:nvPr/>
        </p:nvGrpSpPr>
        <p:grpSpPr>
          <a:xfrm>
            <a:off x="6932316" y="2046281"/>
            <a:ext cx="2024041" cy="1683986"/>
            <a:chOff x="6932316" y="2073988"/>
            <a:chExt cx="2024041" cy="1683986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744193E6-6EA9-4372-A36F-8650DA85B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7688690" y="2073988"/>
              <a:ext cx="540000" cy="5400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E08774A-BEE1-47FE-A355-E98908CD3E8F}"/>
                </a:ext>
              </a:extLst>
            </p:cNvPr>
            <p:cNvSpPr txBox="1"/>
            <p:nvPr/>
          </p:nvSpPr>
          <p:spPr>
            <a:xfrm>
              <a:off x="7196700" y="2738423"/>
              <a:ext cx="152398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支付清算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5FB4C7E-8580-4980-BA5E-02E036036CB8}"/>
                </a:ext>
              </a:extLst>
            </p:cNvPr>
            <p:cNvSpPr/>
            <p:nvPr/>
          </p:nvSpPr>
          <p:spPr>
            <a:xfrm>
              <a:off x="6932316" y="3125493"/>
              <a:ext cx="2024041" cy="632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实现支付与清算功能的统一，通过国库</a:t>
              </a:r>
              <a:r>
                <a:rPr lang="en-US" altLang="zh-CN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TIPS</a:t>
              </a:r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系统完成扣款和资金入库等项工作。</a:t>
              </a:r>
              <a:endParaRPr lang="en-US" altLang="zh-CN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586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税费电子支付要点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必要准备工作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4A4C303-58C9-4EA6-84BF-5EE5580D05FF}"/>
              </a:ext>
            </a:extLst>
          </p:cNvPr>
          <p:cNvGrpSpPr/>
          <p:nvPr/>
        </p:nvGrpSpPr>
        <p:grpSpPr>
          <a:xfrm>
            <a:off x="3274516" y="1174796"/>
            <a:ext cx="2086262" cy="1921828"/>
            <a:chOff x="3595075" y="1066293"/>
            <a:chExt cx="2086262" cy="1921828"/>
          </a:xfrm>
        </p:grpSpPr>
        <p:sp>
          <p:nvSpPr>
            <p:cNvPr id="44" name="椭圆形标注 16">
              <a:extLst>
                <a:ext uri="{FF2B5EF4-FFF2-40B4-BE49-F238E27FC236}">
                  <a16:creationId xmlns:a16="http://schemas.microsoft.com/office/drawing/2014/main" id="{9FA4E6DF-475B-446C-B5F2-464932F108E9}"/>
                </a:ext>
              </a:extLst>
            </p:cNvPr>
            <p:cNvSpPr/>
            <p:nvPr/>
          </p:nvSpPr>
          <p:spPr>
            <a:xfrm rot="12403288">
              <a:off x="4244832" y="1579497"/>
              <a:ext cx="1436505" cy="1408624"/>
            </a:xfrm>
            <a:prstGeom prst="wedgeEllipseCallout">
              <a:avLst>
                <a:gd name="adj1" fmla="val -17948"/>
                <a:gd name="adj2" fmla="val 60430"/>
              </a:avLst>
            </a:prstGeom>
            <a:gradFill flip="none" rotWithShape="1"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  <a:gs pos="58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 cap="flat" cmpd="sng" algn="ctr">
              <a:solidFill>
                <a:schemeClr val="accent4">
                  <a:lumMod val="40000"/>
                  <a:lumOff val="60000"/>
                </a:schemeClr>
              </a:solidFill>
              <a:prstDash val="solid"/>
            </a:ln>
            <a:effectLst>
              <a:outerShdw blurRad="368300" dist="127000" algn="l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椭圆形标注 7">
              <a:extLst>
                <a:ext uri="{FF2B5EF4-FFF2-40B4-BE49-F238E27FC236}">
                  <a16:creationId xmlns:a16="http://schemas.microsoft.com/office/drawing/2014/main" id="{1E56BAD1-D318-499E-BF09-50B3D1BA1A4C}"/>
                </a:ext>
              </a:extLst>
            </p:cNvPr>
            <p:cNvSpPr/>
            <p:nvPr/>
          </p:nvSpPr>
          <p:spPr>
            <a:xfrm rot="8834235">
              <a:off x="3595075" y="1066293"/>
              <a:ext cx="1436592" cy="1378100"/>
            </a:xfrm>
            <a:custGeom>
              <a:avLst/>
              <a:gdLst/>
              <a:ahLst/>
              <a:cxnLst/>
              <a:rect l="l" t="t" r="r" b="b"/>
              <a:pathLst>
                <a:path w="3017555" h="2894694">
                  <a:moveTo>
                    <a:pt x="626165" y="2505988"/>
                  </a:moveTo>
                  <a:cubicBezTo>
                    <a:pt x="442424" y="2376196"/>
                    <a:pt x="286186" y="2204110"/>
                    <a:pt x="174234" y="1995852"/>
                  </a:cubicBezTo>
                  <a:cubicBezTo>
                    <a:pt x="-176271" y="1343825"/>
                    <a:pt x="17611" y="544010"/>
                    <a:pt x="616095" y="115093"/>
                  </a:cubicBezTo>
                  <a:cubicBezTo>
                    <a:pt x="971768" y="309258"/>
                    <a:pt x="1400055" y="358479"/>
                    <a:pt x="1804090" y="220624"/>
                  </a:cubicBezTo>
                  <a:cubicBezTo>
                    <a:pt x="1956157" y="168740"/>
                    <a:pt x="2094308" y="93950"/>
                    <a:pt x="2215033" y="0"/>
                  </a:cubicBezTo>
                  <a:cubicBezTo>
                    <a:pt x="2390865" y="89726"/>
                    <a:pt x="2550148" y="215962"/>
                    <a:pt x="2681809" y="375562"/>
                  </a:cubicBezTo>
                  <a:cubicBezTo>
                    <a:pt x="3177382" y="976296"/>
                    <a:pt x="3118030" y="1849829"/>
                    <a:pt x="2545564" y="2380785"/>
                  </a:cubicBezTo>
                  <a:lnTo>
                    <a:pt x="2537262" y="2894694"/>
                  </a:lnTo>
                  <a:lnTo>
                    <a:pt x="2059480" y="2683344"/>
                  </a:lnTo>
                  <a:cubicBezTo>
                    <a:pt x="1567737" y="2872373"/>
                    <a:pt x="1030395" y="2791530"/>
                    <a:pt x="626165" y="250598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2">
                    <a:lumMod val="50000"/>
                  </a:schemeClr>
                </a:gs>
                <a:gs pos="0">
                  <a:schemeClr val="bg2">
                    <a:lumMod val="50000"/>
                  </a:schemeClr>
                </a:gs>
                <a:gs pos="58000">
                  <a:schemeClr val="bg2">
                    <a:lumMod val="75000"/>
                  </a:schemeClr>
                </a:gs>
              </a:gsLst>
              <a:lin ang="18900000" scaled="1"/>
              <a:tileRect/>
            </a:gradFill>
            <a:ln w="25400" cap="flat" cmpd="sng" algn="ctr">
              <a:solidFill>
                <a:srgbClr val="EEECE1">
                  <a:lumMod val="90000"/>
                </a:srgbClr>
              </a:solidFill>
              <a:prstDash val="solid"/>
            </a:ln>
            <a:effectLst>
              <a:outerShdw blurRad="63500" dist="38100" dir="10800000" algn="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TextBox 20">
              <a:extLst>
                <a:ext uri="{FF2B5EF4-FFF2-40B4-BE49-F238E27FC236}">
                  <a16:creationId xmlns:a16="http://schemas.microsoft.com/office/drawing/2014/main" id="{F9CCB5BA-67BC-43CF-BC71-63FBEE8EE103}"/>
                </a:ext>
              </a:extLst>
            </p:cNvPr>
            <p:cNvSpPr txBox="1"/>
            <p:nvPr/>
          </p:nvSpPr>
          <p:spPr>
            <a:xfrm>
              <a:off x="3772393" y="1540032"/>
              <a:ext cx="1165304" cy="41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用户注册</a:t>
              </a:r>
            </a:p>
          </p:txBody>
        </p:sp>
        <p:sp>
          <p:nvSpPr>
            <p:cNvPr id="50" name="TextBox 22">
              <a:extLst>
                <a:ext uri="{FF2B5EF4-FFF2-40B4-BE49-F238E27FC236}">
                  <a16:creationId xmlns:a16="http://schemas.microsoft.com/office/drawing/2014/main" id="{F7DA6E5A-DB84-4EC9-9BEC-E2C8D3095DB0}"/>
                </a:ext>
              </a:extLst>
            </p:cNvPr>
            <p:cNvSpPr txBox="1"/>
            <p:nvPr/>
          </p:nvSpPr>
          <p:spPr>
            <a:xfrm>
              <a:off x="4656498" y="2158447"/>
              <a:ext cx="901291" cy="727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办理</a:t>
              </a:r>
              <a:endParaRPr lang="en-US" altLang="zh-CN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gency FB" pitchFamily="34" charset="0"/>
                <a:ea typeface="微软雅黑" pitchFamily="34" charset="-122"/>
              </a:endParaRPr>
            </a:p>
            <a:p>
              <a:pPr algn="ctr" eaLnBrk="1" hangingPunct="1">
                <a:lnSpc>
                  <a:spcPct val="120000"/>
                </a:lnSpc>
                <a:defRPr/>
              </a:pPr>
              <a:r>
                <a:rPr lang="zh-CN" altLang="en-US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gency FB" pitchFamily="34" charset="0"/>
                  <a:ea typeface="微软雅黑" pitchFamily="34" charset="-122"/>
                </a:rPr>
                <a:t>卡介质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8595EA0-AE82-45DB-80B9-83F8D6B8D117}"/>
              </a:ext>
            </a:extLst>
          </p:cNvPr>
          <p:cNvGrpSpPr/>
          <p:nvPr/>
        </p:nvGrpSpPr>
        <p:grpSpPr>
          <a:xfrm>
            <a:off x="693420" y="1174796"/>
            <a:ext cx="2202985" cy="1628688"/>
            <a:chOff x="693420" y="1174796"/>
            <a:chExt cx="2202985" cy="1628688"/>
          </a:xfrm>
        </p:grpSpPr>
        <p:sp>
          <p:nvSpPr>
            <p:cNvPr id="59" name="TextBox 28">
              <a:extLst>
                <a:ext uri="{FF2B5EF4-FFF2-40B4-BE49-F238E27FC236}">
                  <a16:creationId xmlns:a16="http://schemas.microsoft.com/office/drawing/2014/main" id="{A7B6A7D3-4B3C-45D9-B523-D6E3893A6825}"/>
                </a:ext>
              </a:extLst>
            </p:cNvPr>
            <p:cNvSpPr txBox="1"/>
            <p:nvPr/>
          </p:nvSpPr>
          <p:spPr>
            <a:xfrm>
              <a:off x="739140" y="1809558"/>
              <a:ext cx="2157265" cy="993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“单一窗口”标准版用户注册：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创建用户名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密码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法人或自然人基本资料、手机号码等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保存企业已备案好的资质信息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账户信息维护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CC61C986-94C9-41C9-85C8-F8E6FE4F48F8}"/>
                </a:ext>
              </a:extLst>
            </p:cNvPr>
            <p:cNvGrpSpPr/>
            <p:nvPr/>
          </p:nvGrpSpPr>
          <p:grpSpPr>
            <a:xfrm>
              <a:off x="693420" y="1174796"/>
              <a:ext cx="2006040" cy="471728"/>
              <a:chOff x="693420" y="1174796"/>
              <a:chExt cx="2006040" cy="471728"/>
            </a:xfrm>
          </p:grpSpPr>
          <p:sp>
            <p:nvSpPr>
              <p:cNvPr id="57" name="TextBox 11">
                <a:extLst>
                  <a:ext uri="{FF2B5EF4-FFF2-40B4-BE49-F238E27FC236}">
                    <a16:creationId xmlns:a16="http://schemas.microsoft.com/office/drawing/2014/main" id="{EECAE978-A23F-4F33-BC4C-8005542436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693420" y="1174796"/>
                <a:ext cx="20060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1. </a:t>
                </a:r>
                <a:r>
                  <a:rPr lang="zh-CN" altLang="en-US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用户</a:t>
                </a:r>
                <a:r>
                  <a:rPr lang="en-US" altLang="zh-CN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(</a:t>
                </a:r>
                <a:r>
                  <a:rPr lang="zh-CN" altLang="en-US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注册</a:t>
                </a:r>
                <a:r>
                  <a:rPr lang="en-US" altLang="zh-CN" sz="1400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)</a:t>
                </a:r>
                <a:r>
                  <a:rPr lang="zh-CN" altLang="en-US" kern="0" dirty="0">
                    <a:solidFill>
                      <a:schemeClr val="bg2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管理</a:t>
                </a:r>
                <a:endParaRPr lang="en-US" altLang="zh-CN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191623B6-5659-4F32-802C-21C4C2598ACF}"/>
                  </a:ext>
                </a:extLst>
              </p:cNvPr>
              <p:cNvCxnSpPr/>
              <p:nvPr/>
            </p:nvCxnSpPr>
            <p:spPr>
              <a:xfrm>
                <a:off x="898610" y="1646524"/>
                <a:ext cx="540000" cy="0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547F3E3-0BE0-4B40-B656-31CEEEC970E5}"/>
              </a:ext>
            </a:extLst>
          </p:cNvPr>
          <p:cNvGrpSpPr/>
          <p:nvPr/>
        </p:nvGrpSpPr>
        <p:grpSpPr>
          <a:xfrm>
            <a:off x="6072335" y="1809750"/>
            <a:ext cx="2157265" cy="1650425"/>
            <a:chOff x="739140" y="1174796"/>
            <a:chExt cx="2157265" cy="1650425"/>
          </a:xfrm>
        </p:grpSpPr>
        <p:sp>
          <p:nvSpPr>
            <p:cNvPr id="78" name="TextBox 28">
              <a:extLst>
                <a:ext uri="{FF2B5EF4-FFF2-40B4-BE49-F238E27FC236}">
                  <a16:creationId xmlns:a16="http://schemas.microsoft.com/office/drawing/2014/main" id="{EF7B3946-00F7-41A0-B0CC-13DF61C50BF1}"/>
                </a:ext>
              </a:extLst>
            </p:cNvPr>
            <p:cNvSpPr txBox="1"/>
            <p:nvPr/>
          </p:nvSpPr>
          <p:spPr>
            <a:xfrm>
              <a:off x="739140" y="1809558"/>
              <a:ext cx="21572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办理</a:t>
              </a: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新税费电子支付所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需的卡介质：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新报关单所需的卡介质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电子口岸卡介质类型：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IC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卡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Ikey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查询办理渠道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www.chinaport.gov.cn</a:t>
              </a:r>
            </a:p>
            <a:p>
              <a:pPr marL="171450" indent="-171450" eaLnBrk="1" hangingPunct="1">
                <a:lnSpc>
                  <a:spcPct val="150000"/>
                </a:lnSpc>
                <a:buClr>
                  <a:srgbClr val="FFC000"/>
                </a:buClr>
                <a:buFont typeface="Arial" panose="020B0604020202020204" pitchFamily="34" charset="0"/>
                <a:buChar char="•"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各分支机构联络方式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D72386C4-FCC1-4CE8-8AFF-7A5E112AE454}"/>
                </a:ext>
              </a:extLst>
            </p:cNvPr>
            <p:cNvGrpSpPr/>
            <p:nvPr/>
          </p:nvGrpSpPr>
          <p:grpSpPr>
            <a:xfrm>
              <a:off x="792480" y="1174796"/>
              <a:ext cx="2006040" cy="471728"/>
              <a:chOff x="792480" y="1174796"/>
              <a:chExt cx="2006040" cy="471728"/>
            </a:xfrm>
          </p:grpSpPr>
          <p:sp>
            <p:nvSpPr>
              <p:cNvPr id="80" name="TextBox 11">
                <a:extLst>
                  <a:ext uri="{FF2B5EF4-FFF2-40B4-BE49-F238E27FC236}">
                    <a16:creationId xmlns:a16="http://schemas.microsoft.com/office/drawing/2014/main" id="{58DDFF41-2D0F-4EF5-87AD-E8F5768E2D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92480" y="1174796"/>
                <a:ext cx="20060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kern="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2. </a:t>
                </a:r>
                <a:r>
                  <a:rPr lang="zh-CN" altLang="en-US" kern="0" dirty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办理卡介质</a:t>
                </a:r>
                <a:endParaRPr lang="en-US" altLang="zh-CN" kern="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C33E3760-73CC-4A1B-90CE-A5A8A3FA7A15}"/>
                  </a:ext>
                </a:extLst>
              </p:cNvPr>
              <p:cNvCxnSpPr/>
              <p:nvPr/>
            </p:nvCxnSpPr>
            <p:spPr>
              <a:xfrm>
                <a:off x="898610" y="1646524"/>
                <a:ext cx="54000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Rectangle 1"/>
          <p:cNvSpPr/>
          <p:nvPr/>
        </p:nvSpPr>
        <p:spPr>
          <a:xfrm>
            <a:off x="366358" y="2876550"/>
            <a:ext cx="349801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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“单一窗口”标准版门户网站（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https://www.singlewindow.cn</a:t>
            </a: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endParaRPr lang="en-US" altLang="zh-CN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页面右上角点击“注册”字样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   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进入“单一窗口”标准版注册界面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企业用户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4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/>
          </p:cNvSpPr>
          <p:nvPr/>
        </p:nvSpPr>
        <p:spPr bwMode="auto">
          <a:xfrm>
            <a:off x="609600" y="85725"/>
            <a:ext cx="81534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税费电子支付要点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 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服务内容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F5CEAAD-DE66-488F-B13C-35A978DFB6A5}"/>
              </a:ext>
            </a:extLst>
          </p:cNvPr>
          <p:cNvSpPr/>
          <p:nvPr/>
        </p:nvSpPr>
        <p:spPr>
          <a:xfrm>
            <a:off x="533400" y="859351"/>
            <a:ext cx="5531427" cy="25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</a:t>
            </a:r>
            <a:r>
              <a:rPr lang="zh-CN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“单一窗口”标准版门户网站（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https://www.singlewindow.cn</a:t>
            </a:r>
            <a:r>
              <a:rPr lang="zh-CN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），在</a:t>
            </a:r>
            <a:r>
              <a:rPr lang="zh-CN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页面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选择</a:t>
            </a:r>
            <a:r>
              <a:rPr lang="zh-CN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税费支付</a:t>
            </a:r>
            <a:r>
              <a:rPr lang="zh-CN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图标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960438" y="1382713"/>
            <a:ext cx="423862" cy="2903537"/>
          </a:xfrm>
          <a:prstGeom prst="rect">
            <a:avLst/>
          </a:prstGeom>
          <a:solidFill>
            <a:srgbClr val="1072BD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>
              <a:buFont typeface="Arial" charset="0"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税费电子支付</a:t>
            </a:r>
            <a:endParaRPr lang="zh-CN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线条"/>
          <p:cNvSpPr>
            <a:spLocks noChangeShapeType="1"/>
          </p:cNvSpPr>
          <p:nvPr/>
        </p:nvSpPr>
        <p:spPr bwMode="auto">
          <a:xfrm>
            <a:off x="1389063" y="2873375"/>
            <a:ext cx="258762" cy="0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9" name="线条"/>
          <p:cNvSpPr>
            <a:spLocks noChangeShapeType="1"/>
          </p:cNvSpPr>
          <p:nvPr/>
        </p:nvSpPr>
        <p:spPr bwMode="auto">
          <a:xfrm flipH="1">
            <a:off x="1655763" y="2058988"/>
            <a:ext cx="0" cy="1692275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0" name="线条"/>
          <p:cNvSpPr>
            <a:spLocks noChangeShapeType="1"/>
          </p:cNvSpPr>
          <p:nvPr/>
        </p:nvSpPr>
        <p:spPr bwMode="auto">
          <a:xfrm>
            <a:off x="1652588" y="2073275"/>
            <a:ext cx="423862" cy="0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1" name="线条"/>
          <p:cNvSpPr>
            <a:spLocks noChangeShapeType="1"/>
          </p:cNvSpPr>
          <p:nvPr/>
        </p:nvSpPr>
        <p:spPr bwMode="auto">
          <a:xfrm>
            <a:off x="1652588" y="3746500"/>
            <a:ext cx="501650" cy="0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2" name="矩形 4"/>
          <p:cNvSpPr/>
          <p:nvPr/>
        </p:nvSpPr>
        <p:spPr>
          <a:xfrm>
            <a:off x="2057400" y="1885950"/>
            <a:ext cx="1695450" cy="450850"/>
          </a:xfrm>
          <a:prstGeom prst="rect">
            <a:avLst/>
          </a:prstGeom>
          <a:solidFill>
            <a:srgbClr val="1EB1ED"/>
          </a:solidFill>
          <a:ln w="12700">
            <a:solidFill>
              <a:schemeClr val="accent5"/>
            </a:solidFill>
            <a:miter/>
          </a:ln>
          <a:extLst>
            <a:ext uri="{C572A759-6A51-4108-AA02-DFA0A04FC94B}"/>
          </a:extLst>
        </p:spPr>
        <p:txBody>
          <a:bodyPr lIns="34289" rIns="34289" anchor="ctr"/>
          <a:lstStyle>
            <a:lvl1pPr algn="ctr">
              <a:defRPr sz="20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 eaLnBrk="1" hangingPunct="1">
              <a:buFont typeface="Arial" charset="0"/>
              <a:buNone/>
              <a:defRPr/>
            </a:pPr>
            <a:r>
              <a:rPr lang="zh-CN" altLang="en-US" dirty="0" smtClean="0"/>
              <a:t>法人卡操作</a:t>
            </a:r>
            <a:endParaRPr dirty="0"/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051050" y="3511550"/>
            <a:ext cx="1695450" cy="450850"/>
          </a:xfrm>
          <a:prstGeom prst="rect">
            <a:avLst/>
          </a:prstGeom>
          <a:solidFill>
            <a:srgbClr val="4ECFD5"/>
          </a:solidFill>
          <a:ln w="12700">
            <a:solidFill>
              <a:srgbClr val="31AED4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操作员卡操作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线条"/>
          <p:cNvSpPr>
            <a:spLocks noChangeShapeType="1"/>
          </p:cNvSpPr>
          <p:nvPr/>
        </p:nvSpPr>
        <p:spPr bwMode="auto">
          <a:xfrm>
            <a:off x="3738563" y="2073275"/>
            <a:ext cx="258762" cy="0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5" name="线条"/>
          <p:cNvSpPr>
            <a:spLocks noChangeShapeType="1"/>
          </p:cNvSpPr>
          <p:nvPr/>
        </p:nvSpPr>
        <p:spPr bwMode="auto">
          <a:xfrm>
            <a:off x="3990975" y="1385888"/>
            <a:ext cx="0" cy="1344612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6" name="线条"/>
          <p:cNvSpPr>
            <a:spLocks noChangeShapeType="1"/>
          </p:cNvSpPr>
          <p:nvPr/>
        </p:nvSpPr>
        <p:spPr bwMode="auto">
          <a:xfrm>
            <a:off x="3983038" y="1382713"/>
            <a:ext cx="458787" cy="0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7" name="线条"/>
          <p:cNvSpPr>
            <a:spLocks noChangeShapeType="1"/>
          </p:cNvSpPr>
          <p:nvPr/>
        </p:nvSpPr>
        <p:spPr bwMode="auto">
          <a:xfrm>
            <a:off x="3983038" y="1836738"/>
            <a:ext cx="458787" cy="0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8" name="线条"/>
          <p:cNvSpPr>
            <a:spLocks noChangeShapeType="1"/>
          </p:cNvSpPr>
          <p:nvPr/>
        </p:nvSpPr>
        <p:spPr bwMode="auto">
          <a:xfrm>
            <a:off x="3983038" y="2281238"/>
            <a:ext cx="458787" cy="0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19" name="线条"/>
          <p:cNvSpPr>
            <a:spLocks noChangeShapeType="1"/>
          </p:cNvSpPr>
          <p:nvPr/>
        </p:nvSpPr>
        <p:spPr bwMode="auto">
          <a:xfrm>
            <a:off x="3983038" y="2730500"/>
            <a:ext cx="458787" cy="0"/>
          </a:xfrm>
          <a:prstGeom prst="line">
            <a:avLst/>
          </a:prstGeom>
          <a:noFill/>
          <a:ln w="12700">
            <a:solidFill>
              <a:srgbClr val="2CB2EA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4343400" y="1200150"/>
            <a:ext cx="1693862" cy="382588"/>
          </a:xfrm>
          <a:prstGeom prst="rect">
            <a:avLst/>
          </a:prstGeom>
          <a:solidFill>
            <a:srgbClr val="A3DFFD"/>
          </a:solidFill>
          <a:ln w="12700">
            <a:solidFill>
              <a:srgbClr val="5E9CD3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部门管理</a:t>
            </a:r>
            <a:endParaRPr lang="zh-CN" altLang="en-US" sz="2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4325938" y="1644650"/>
            <a:ext cx="1693862" cy="382588"/>
          </a:xfrm>
          <a:prstGeom prst="rect">
            <a:avLst/>
          </a:prstGeom>
          <a:solidFill>
            <a:srgbClr val="A3DFFD"/>
          </a:solidFill>
          <a:ln w="12700">
            <a:solidFill>
              <a:srgbClr val="5E9CD3"/>
            </a:solidFill>
            <a:prstDash val="dash"/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endParaRPr lang="en-US" altLang="zh-CN" dirty="0" smtClean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三方协议信息</a:t>
            </a:r>
          </a:p>
          <a:p>
            <a:pPr algn="ctr" eaLnBrk="1" hangingPunct="1"/>
            <a:endParaRPr lang="zh-CN" alt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325938" y="2089150"/>
            <a:ext cx="1693862" cy="382588"/>
          </a:xfrm>
          <a:prstGeom prst="rect">
            <a:avLst/>
          </a:prstGeom>
          <a:solidFill>
            <a:srgbClr val="A3DFFD"/>
          </a:solidFill>
          <a:ln w="12700">
            <a:solidFill>
              <a:srgbClr val="5E9CD3"/>
            </a:solidFill>
            <a:prstDash val="sysDash"/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企业信息查看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325938" y="2533650"/>
            <a:ext cx="1693862" cy="382588"/>
          </a:xfrm>
          <a:prstGeom prst="rect">
            <a:avLst/>
          </a:prstGeom>
          <a:solidFill>
            <a:srgbClr val="A3DFFD"/>
          </a:solidFill>
          <a:ln w="12700">
            <a:solidFill>
              <a:srgbClr val="5E9CD3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</a:p>
        </p:txBody>
      </p:sp>
      <p:sp>
        <p:nvSpPr>
          <p:cNvPr id="24" name="线条"/>
          <p:cNvSpPr>
            <a:spLocks noChangeShapeType="1"/>
          </p:cNvSpPr>
          <p:nvPr/>
        </p:nvSpPr>
        <p:spPr bwMode="auto">
          <a:xfrm>
            <a:off x="3738563" y="3736975"/>
            <a:ext cx="258762" cy="0"/>
          </a:xfrm>
          <a:prstGeom prst="line">
            <a:avLst/>
          </a:prstGeom>
          <a:noFill/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25" name="线条"/>
          <p:cNvSpPr>
            <a:spLocks noChangeShapeType="1"/>
          </p:cNvSpPr>
          <p:nvPr/>
        </p:nvSpPr>
        <p:spPr bwMode="auto">
          <a:xfrm>
            <a:off x="3990975" y="3381374"/>
            <a:ext cx="0" cy="1400175"/>
          </a:xfrm>
          <a:prstGeom prst="line">
            <a:avLst/>
          </a:prstGeom>
          <a:noFill/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26" name="线条"/>
          <p:cNvSpPr>
            <a:spLocks noChangeShapeType="1"/>
          </p:cNvSpPr>
          <p:nvPr/>
        </p:nvSpPr>
        <p:spPr bwMode="auto">
          <a:xfrm>
            <a:off x="3983038" y="3375025"/>
            <a:ext cx="458787" cy="0"/>
          </a:xfrm>
          <a:prstGeom prst="line">
            <a:avLst/>
          </a:prstGeom>
          <a:noFill/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27" name="线条"/>
          <p:cNvSpPr>
            <a:spLocks noChangeShapeType="1"/>
          </p:cNvSpPr>
          <p:nvPr/>
        </p:nvSpPr>
        <p:spPr bwMode="auto">
          <a:xfrm>
            <a:off x="3983038" y="4083050"/>
            <a:ext cx="458787" cy="0"/>
          </a:xfrm>
          <a:prstGeom prst="line">
            <a:avLst/>
          </a:prstGeom>
          <a:noFill/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325938" y="3184525"/>
            <a:ext cx="1693862" cy="382588"/>
          </a:xfrm>
          <a:prstGeom prst="rect">
            <a:avLst/>
          </a:prstGeom>
          <a:solidFill>
            <a:srgbClr val="A5E7D6"/>
          </a:solidFill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税单查询</a:t>
            </a:r>
            <a:endParaRPr lang="zh-CN" altLang="en-US" sz="2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4325938" y="3886200"/>
            <a:ext cx="1693862" cy="382588"/>
          </a:xfrm>
          <a:prstGeom prst="rect">
            <a:avLst/>
          </a:prstGeom>
          <a:solidFill>
            <a:srgbClr val="A7E6D6"/>
          </a:solidFill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税单支付</a:t>
            </a:r>
            <a:endParaRPr lang="zh-CN" altLang="en-US" sz="2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4343400" y="4476750"/>
            <a:ext cx="1693862" cy="382588"/>
          </a:xfrm>
          <a:prstGeom prst="rect">
            <a:avLst/>
          </a:prstGeom>
          <a:solidFill>
            <a:srgbClr val="A7E6D6"/>
          </a:solidFill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 anchor="ctr"/>
          <a:lstStyle/>
          <a:p>
            <a:pPr algn="ctr" eaLnBrk="1" hangingPunct="1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交易历史查询</a:t>
            </a:r>
            <a:endParaRPr lang="zh-CN" altLang="en-US" sz="2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线条"/>
          <p:cNvSpPr>
            <a:spLocks noChangeShapeType="1"/>
          </p:cNvSpPr>
          <p:nvPr/>
        </p:nvSpPr>
        <p:spPr bwMode="auto">
          <a:xfrm>
            <a:off x="3962400" y="4705350"/>
            <a:ext cx="306387" cy="0"/>
          </a:xfrm>
          <a:prstGeom prst="line">
            <a:avLst/>
          </a:prstGeom>
          <a:noFill/>
          <a:ln w="12700">
            <a:solidFill>
              <a:srgbClr val="55CFD4"/>
            </a:solidFill>
            <a:miter lim="800000"/>
            <a:headEnd/>
            <a:tailEnd/>
          </a:ln>
        </p:spPr>
        <p:txBody>
          <a:bodyPr lIns="34289" rIns="34289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792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过渡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第1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第2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第3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第4章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1161</Words>
  <Application>Microsoft Office PowerPoint</Application>
  <PresentationFormat>全屏显示(16:9)</PresentationFormat>
  <Paragraphs>151</Paragraphs>
  <Slides>19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微软雅黑</vt:lpstr>
      <vt:lpstr>宋体</vt:lpstr>
      <vt:lpstr>Microsoft YaHei UI</vt:lpstr>
      <vt:lpstr>Wingdings</vt:lpstr>
      <vt:lpstr>华文隶书</vt:lpstr>
      <vt:lpstr>微软雅黑</vt:lpstr>
      <vt:lpstr>Times New Roman</vt:lpstr>
      <vt:lpstr>Calibri</vt:lpstr>
      <vt:lpstr>Agency FB</vt:lpstr>
      <vt:lpstr>JasmineUPC</vt:lpstr>
      <vt:lpstr>华文中宋</vt:lpstr>
      <vt:lpstr>Microsoft YaHei Light</vt:lpstr>
      <vt:lpstr>方正仿宋_GBK</vt:lpstr>
      <vt:lpstr>Palatino</vt:lpstr>
      <vt:lpstr>Office 主题​​</vt:lpstr>
      <vt:lpstr>目录</vt:lpstr>
      <vt:lpstr>过渡页</vt:lpstr>
      <vt:lpstr>第1章</vt:lpstr>
      <vt:lpstr>第2章</vt:lpstr>
      <vt:lpstr>第3章</vt:lpstr>
      <vt:lpstr>第4章</vt:lpstr>
      <vt:lpstr>中国国际贸易单一窗口 (标准版)  China International Trade Single Window (Standard)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报关单业务介绍</dc:title>
  <dc:creator>wang_wen1@cgac.intra.customs.gov.cn</dc:creator>
  <cp:lastModifiedBy>Windows 用户</cp:lastModifiedBy>
  <cp:revision>487</cp:revision>
  <dcterms:created xsi:type="dcterms:W3CDTF">2015-09-29T03:15:29Z</dcterms:created>
  <dcterms:modified xsi:type="dcterms:W3CDTF">2018-07-11T15:38:29Z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