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1"/>
    <p:sldMasterId id="2147483668" r:id="rId2"/>
    <p:sldMasterId id="2147483676" r:id="rId3"/>
    <p:sldMasterId id="2147483777" r:id="rId4"/>
    <p:sldMasterId id="2147483785" r:id="rId5"/>
    <p:sldMasterId id="2147483793" r:id="rId6"/>
    <p:sldMasterId id="2147483801" r:id="rId7"/>
    <p:sldMasterId id="2147484691" r:id="rId8"/>
  </p:sldMasterIdLst>
  <p:notesMasterIdLst>
    <p:notesMasterId r:id="rId41"/>
  </p:notesMasterIdLst>
  <p:sldIdLst>
    <p:sldId id="256" r:id="rId9"/>
    <p:sldId id="269" r:id="rId10"/>
    <p:sldId id="271" r:id="rId11"/>
    <p:sldId id="435" r:id="rId12"/>
    <p:sldId id="452" r:id="rId13"/>
    <p:sldId id="430" r:id="rId14"/>
    <p:sldId id="272" r:id="rId15"/>
    <p:sldId id="427" r:id="rId16"/>
    <p:sldId id="395" r:id="rId17"/>
    <p:sldId id="300" r:id="rId18"/>
    <p:sldId id="326" r:id="rId19"/>
    <p:sldId id="327" r:id="rId20"/>
    <p:sldId id="287" r:id="rId21"/>
    <p:sldId id="348" r:id="rId22"/>
    <p:sldId id="416" r:id="rId23"/>
    <p:sldId id="417" r:id="rId24"/>
    <p:sldId id="418" r:id="rId25"/>
    <p:sldId id="405" r:id="rId26"/>
    <p:sldId id="455" r:id="rId27"/>
    <p:sldId id="279" r:id="rId28"/>
    <p:sldId id="428" r:id="rId29"/>
    <p:sldId id="352" r:id="rId30"/>
    <p:sldId id="454" r:id="rId31"/>
    <p:sldId id="392" r:id="rId32"/>
    <p:sldId id="391" r:id="rId33"/>
    <p:sldId id="441" r:id="rId34"/>
    <p:sldId id="451" r:id="rId35"/>
    <p:sldId id="453" r:id="rId36"/>
    <p:sldId id="276" r:id="rId37"/>
    <p:sldId id="442" r:id="rId38"/>
    <p:sldId id="443" r:id="rId39"/>
    <p:sldId id="267" r:id="rId40"/>
  </p:sldIdLst>
  <p:sldSz cx="9144000" cy="5143500" type="screen16x9"/>
  <p:notesSz cx="6858000" cy="9144000"/>
  <p:embeddedFontLst>
    <p:embeddedFont>
      <p:font typeface="맑은 고딕" charset="-127"/>
      <p:regular r:id="rId42"/>
      <p:bold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微软雅黑" pitchFamily="34" charset="-122"/>
      <p:regular r:id="rId48"/>
      <p:bold r:id="rId49"/>
    </p:embeddedFont>
    <p:embeddedFont>
      <p:font typeface="华文中宋" pitchFamily="2" charset="-122"/>
      <p:regular r:id="rId50"/>
    </p:embeddedFont>
    <p:embeddedFont>
      <p:font typeface="Agency FB" charset="0"/>
      <p:regular r:id="rId51"/>
      <p:bold r:id="rId52"/>
    </p:embeddedFont>
    <p:embeddedFont>
      <p:font typeface="华文隶书" pitchFamily="2" charset="-122"/>
      <p:regular r:id="rId53"/>
    </p:embeddedFont>
    <p:embeddedFont>
      <p:font typeface="Wingdings 2" pitchFamily="18" charset="2"/>
      <p:regular r:id="rId54"/>
    </p:embeddedFont>
    <p:embeddedFont>
      <p:font typeface="Palatino" charset="0"/>
      <p:regular r:id="rId55"/>
      <p:bold r:id="rId56"/>
      <p:italic r:id="rId57"/>
      <p:boldItalic r:id="rId58"/>
    </p:embeddedFont>
    <p:embeddedFont>
      <p:font typeface="JasmineUPC" charset="-34"/>
      <p:regular r:id="rId59"/>
      <p:bold r:id="rId60"/>
      <p:italic r:id="rId61"/>
      <p:boldItalic r:id="rId62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4E3"/>
    <a:srgbClr val="CC6600"/>
    <a:srgbClr val="FFC000"/>
    <a:srgbClr val="595959"/>
    <a:srgbClr val="309BE6"/>
    <a:srgbClr val="CC9900"/>
    <a:srgbClr val="CC3300"/>
    <a:srgbClr val="BEE6F4"/>
    <a:srgbClr val="5DC1E3"/>
    <a:srgbClr val="EAF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95262" autoAdjust="0"/>
  </p:normalViewPr>
  <p:slideViewPr>
    <p:cSldViewPr>
      <p:cViewPr varScale="1">
        <p:scale>
          <a:sx n="120" d="100"/>
          <a:sy n="120" d="100"/>
        </p:scale>
        <p:origin x="-414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54"/>
    </p:cViewPr>
  </p:sorterViewPr>
  <p:notesViewPr>
    <p:cSldViewPr>
      <p:cViewPr varScale="1">
        <p:scale>
          <a:sx n="57" d="100"/>
          <a:sy n="57" d="100"/>
        </p:scale>
        <p:origin x="-255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font" Target="fonts/font20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font" Target="fonts/font5.fntdata"/><Relationship Id="rId5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08C8A71-069A-441C-9F77-3A072D10EC13}" type="datetimeFigureOut">
              <a:rPr lang="zh-CN" altLang="en-US"/>
              <a:pPr>
                <a:defRPr/>
              </a:pPr>
              <a:t>2018-7-11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zh-CN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 noProof="0"/>
              <a:t>单击此处编辑母版文本样式</a:t>
            </a:r>
          </a:p>
          <a:p>
            <a:pPr lvl="1"/>
            <a:r>
              <a:rPr lang="zh-CN" noProof="0"/>
              <a:t>第二级</a:t>
            </a:r>
          </a:p>
          <a:p>
            <a:pPr lvl="2"/>
            <a:r>
              <a:rPr lang="zh-CN" noProof="0"/>
              <a:t>第三级</a:t>
            </a:r>
          </a:p>
          <a:p>
            <a:pPr lvl="3"/>
            <a:r>
              <a:rPr lang="zh-CN" noProof="0"/>
              <a:t>第四级</a:t>
            </a:r>
          </a:p>
          <a:p>
            <a:pPr lvl="4"/>
            <a:r>
              <a:rPr lang="zh-CN" noProof="0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0FDDF7-46F6-4D87-A876-96BBC8C1C80C}" type="slidenum">
              <a:rPr lang="en-US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5177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zh-CN" dirty="0"/>
          </a:p>
        </p:txBody>
      </p:sp>
      <p:sp>
        <p:nvSpPr>
          <p:cNvPr id="26628" name="Rectangl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EBEB7D-86ED-413A-87AA-295FC8B37D6D}" type="slidenum">
              <a:rPr lang="zh-CN" altLang="zh-CN" smtClean="0"/>
              <a:pPr>
                <a:spcBef>
                  <a:spcPct val="0"/>
                </a:spcBef>
              </a:pPr>
              <a:t>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524034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17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488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21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2283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23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40502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 eaLnBrk="1" hangingPunct="1"/>
            <a:fld id="{CAD2D6BD-DE1B-4B5F-8B41-2702339687B9}" type="slidenum">
              <a:rPr lang="en-US" altLang="zh-CN" sz="12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 eaLnBrk="1" hangingPunct="1"/>
              <a:t>27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34" name="对象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535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文本框"/>
          <p:cNvSpPr txBox="1">
            <a:spLocks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 lang="zh-CN" altLang="en-US" sz="1800" u="none" strike="noStrike" kern="1200" cap="none" spc="0" baseline="0">
              <a:solidFill>
                <a:schemeClr val="tx1"/>
              </a:solidFill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776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 eaLnBrk="1" hangingPunct="1"/>
            <a:fld id="{CAD2D6BD-DE1B-4B5F-8B41-2702339687B9}" type="slidenum">
              <a:rPr lang="en-US" altLang="zh-CN" sz="12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 eaLnBrk="1" hangingPunct="1"/>
              <a:t>28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34" name="对象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535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文本框"/>
          <p:cNvSpPr txBox="1">
            <a:spLocks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marL="0"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 lang="zh-CN" altLang="en-US" sz="1800" u="none" strike="noStrike" kern="1200" cap="none" spc="0" baseline="0">
              <a:solidFill>
                <a:schemeClr val="tx1"/>
              </a:solidFill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877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78212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09962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94469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8EFF8-207D-4918-B66A-1F7E657BFAE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8EFF8-207D-4918-B66A-1F7E657BFAE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8EFF8-207D-4918-B66A-1F7E657BFAE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8EFF8-207D-4918-B66A-1F7E657BFAE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8EFF8-207D-4918-B66A-1F7E657BFAE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15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3215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:\Others\Dao\PPT\素材\Pic素材\Pics\blue&amp;light-backgro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629519C-F7C3-4198-98C6-5CF9C89C1DC5}"/>
              </a:ext>
            </a:extLst>
          </p:cNvPr>
          <p:cNvGrpSpPr/>
          <p:nvPr userDrawn="1"/>
        </p:nvGrpSpPr>
        <p:grpSpPr>
          <a:xfrm>
            <a:off x="3403257" y="4456120"/>
            <a:ext cx="2337487" cy="470954"/>
            <a:chOff x="3575950" y="4393672"/>
            <a:chExt cx="2337487" cy="470954"/>
          </a:xfrm>
        </p:grpSpPr>
        <p:pic>
          <p:nvPicPr>
            <p:cNvPr id="6" name="Picture 5" descr="E:\Others\Dao\PPT\素材\ICON素材\eport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5950" y="4423168"/>
              <a:ext cx="288000" cy="4119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5"/>
            <p:cNvGrpSpPr>
              <a:grpSpLocks/>
            </p:cNvGrpSpPr>
            <p:nvPr userDrawn="1"/>
          </p:nvGrpSpPr>
          <p:grpSpPr bwMode="auto">
            <a:xfrm>
              <a:off x="3657600" y="4393672"/>
              <a:ext cx="2255837" cy="470954"/>
              <a:chOff x="3230563" y="4243017"/>
              <a:chExt cx="2560637" cy="471358"/>
            </a:xfrm>
          </p:grpSpPr>
          <p:sp>
            <p:nvSpPr>
              <p:cNvPr id="8" name="TextBox 7"/>
              <p:cNvSpPr txBox="1"/>
              <p:nvPr userDrawn="1"/>
            </p:nvSpPr>
            <p:spPr>
              <a:xfrm>
                <a:off x="3230563" y="4243017"/>
                <a:ext cx="2560637" cy="3080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spc="-1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隶书" pitchFamily="2" charset="-122"/>
                    <a:ea typeface="华文隶书" pitchFamily="2" charset="-122"/>
                  </a:rPr>
                  <a:t>中国电子口岸数据中心</a:t>
                </a:r>
              </a:p>
            </p:txBody>
          </p:sp>
          <p:sp>
            <p:nvSpPr>
              <p:cNvPr id="9" name="TextBox 8"/>
              <p:cNvSpPr txBox="1"/>
              <p:nvPr userDrawn="1"/>
            </p:nvSpPr>
            <p:spPr>
              <a:xfrm>
                <a:off x="3509567" y="4452765"/>
                <a:ext cx="2002946" cy="261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50" b="0" kern="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alatino" pitchFamily="18" charset="0"/>
                    <a:ea typeface="+mn-ea"/>
                    <a:cs typeface="JasmineUPC" pitchFamily="18" charset="-34"/>
                  </a:rPr>
                  <a:t>China E-port Date Centre</a:t>
                </a:r>
                <a:endParaRPr lang="zh-CN" altLang="en-US" sz="1050" b="0" kern="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Palatino" pitchFamily="18" charset="0"/>
                  <a:ea typeface="+mn-ea"/>
                  <a:cs typeface="JasmineUPC" pitchFamily="18" charset="-34"/>
                </a:endParaRPr>
              </a:p>
            </p:txBody>
          </p:sp>
        </p:grpSp>
      </p:grpSp>
      <p:cxnSp>
        <p:nvCxnSpPr>
          <p:cNvPr id="10" name="直接连接符 12"/>
          <p:cNvCxnSpPr/>
          <p:nvPr userDrawn="1"/>
        </p:nvCxnSpPr>
        <p:spPr>
          <a:xfrm>
            <a:off x="2772000" y="3105150"/>
            <a:ext cx="3600000" cy="0"/>
          </a:xfrm>
          <a:prstGeom prst="line">
            <a:avLst/>
          </a:prstGeom>
          <a:ln w="1905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5867400" y="209550"/>
            <a:ext cx="31242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中国国际贸易“单一窗口”标准版</a:t>
            </a:r>
            <a:r>
              <a:rPr lang="zh-CN" altLang="en-US" sz="1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推广培训</a:t>
            </a:r>
          </a:p>
        </p:txBody>
      </p:sp>
      <p:sp>
        <p:nvSpPr>
          <p:cNvPr id="11" name="标题占位符 1"/>
          <p:cNvSpPr>
            <a:spLocks noGrp="1"/>
          </p:cNvSpPr>
          <p:nvPr userDrawn="1">
            <p:ph type="title"/>
          </p:nvPr>
        </p:nvSpPr>
        <p:spPr>
          <a:xfrm>
            <a:off x="460281" y="16573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0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46071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4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59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158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Others\Dao\PPT\素材\Pic素材\Pics\blue&amp;light-backgro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F81B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Picture 8" descr="E:\Others\Dao\PPT\素材\ICON素材\epor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7063" y="2740025"/>
            <a:ext cx="366712" cy="5222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5965825" y="2805113"/>
            <a:ext cx="27225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中国电子口岸</a:t>
            </a:r>
            <a:r>
              <a: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数据中心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5508625" y="1755775"/>
            <a:ext cx="19050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  <p:cxnSp>
        <p:nvCxnSpPr>
          <p:cNvPr id="7" name="直接连接符 10"/>
          <p:cNvCxnSpPr/>
          <p:nvPr userDrawn="1"/>
        </p:nvCxnSpPr>
        <p:spPr>
          <a:xfrm>
            <a:off x="5470525" y="1885950"/>
            <a:ext cx="0" cy="1371600"/>
          </a:xfrm>
          <a:prstGeom prst="line">
            <a:avLst/>
          </a:prstGeom>
          <a:ln w="28575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7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71DE6D-22B8-40EB-AEF4-E87E77ED7B6C}" type="datetimeFigureOut">
              <a:rPr lang="zh-CN" altLang="en-US"/>
              <a:pPr>
                <a:defRPr/>
              </a:pPr>
              <a:t>2018-7-11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8E9E09A7-0ACE-430D-8FD1-8CADA01EA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1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60BABA5-E1F6-440A-8EED-399A045162B8}" type="datetimeFigureOut">
              <a:rPr lang="zh-CN" altLang="en-US"/>
              <a:pPr>
                <a:defRPr/>
              </a:pPr>
              <a:t>2018-7-11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AE58F17-327A-42A1-8C9B-B0A260AFEE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1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14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233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2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16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3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528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104D6-CBC4-4096-B8D2-7BBDD66292A6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026" name="Picture 8" descr="E:\Others\Dao\PPT\素材\ICON素材\eport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TextBox 7"/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 flip="none" rotWithShape="1"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7" r:id="rId1"/>
    <p:sldLayoutId id="2147484682" r:id="rId2"/>
    <p:sldLayoutId id="2147484688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3200" y="0"/>
            <a:ext cx="3657600" cy="731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E04CE31-6917-4832-9057-579F7C1FF481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0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DA3C059F-8E4B-4EFF-8563-5B310654B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7">
              <a:extLst>
                <a:ext uri="{FF2B5EF4-FFF2-40B4-BE49-F238E27FC236}">
                  <a16:creationId xmlns:a16="http://schemas.microsoft.com/office/drawing/2014/main" xmlns="" id="{2C6409DB-0787-4ADC-A5A0-56032B549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0" r:id="rId1"/>
    <p:sldLayoutId id="2147484693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02" name="标题占位符 11"/>
          <p:cNvSpPr>
            <a:spLocks noGrp="1"/>
          </p:cNvSpPr>
          <p:nvPr>
            <p:ph type="title"/>
          </p:nvPr>
        </p:nvSpPr>
        <p:spPr bwMode="auto">
          <a:xfrm>
            <a:off x="5588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4DC9A20-DB28-4B2C-AA49-F7E2D527F13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8D9C5BE7-4FE6-4A3E-85E9-494EA25800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xmlns="" id="{61965338-2E55-448E-976F-AA89C74D6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126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第二章标题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3E3422F-AA2F-41EA-A5D4-D1A33013089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408A7F22-AD67-4ED2-9248-37C02499DE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xmlns="" id="{9C6C8FAB-E461-4464-BE1C-79C0D4847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50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第三章标题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6B5A0DD-CB57-4AE0-B257-FFBCDADB1D96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4F953823-8184-419D-93E0-20F0D0CB52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xmlns="" id="{6D3D2095-6A2F-4C88-9D72-ACB1EF1F2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5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174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第四章标题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2873B2C-0359-4726-89D3-138166886D9E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4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1B285D5B-17B4-4EED-A01A-74E19DB433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7">
              <a:extLst>
                <a:ext uri="{FF2B5EF4-FFF2-40B4-BE49-F238E27FC236}">
                  <a16:creationId xmlns:a16="http://schemas.microsoft.com/office/drawing/2014/main" xmlns="" id="{BC363C9A-4715-4B14-AF19-3369A6228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2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2" name="标题占位符 11"/>
          <p:cNvSpPr>
            <a:spLocks noGrp="1"/>
          </p:cNvSpPr>
          <p:nvPr>
            <p:ph type="title"/>
          </p:nvPr>
        </p:nvSpPr>
        <p:spPr bwMode="auto">
          <a:xfrm>
            <a:off x="5588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4DC9A20-DB28-4B2C-AA49-F7E2D527F13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xmlns="" id="{8D9C5BE7-4FE6-4A3E-85E9-494EA25800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xmlns="" id="{61965338-2E55-448E-976F-AA89C74D6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586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2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 bwMode="auto">
          <a:xfrm>
            <a:off x="2019300" y="1518804"/>
            <a:ext cx="51054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中国国际贸易单一窗口</a:t>
            </a:r>
            <a:r>
              <a:rPr lang="zh-CN" altLang="en-US" sz="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标准版</a:t>
            </a:r>
            <a:r>
              <a:rPr lang="en-US" altLang="zh-CN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9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International Trade Single Window </a:t>
            </a:r>
            <a:r>
              <a:rPr lang="en-US" altLang="zh-CN" sz="7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(Standard) 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307555" y="3241150"/>
            <a:ext cx="2528889" cy="27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ct val="130000"/>
              </a:lnSpc>
              <a:defRPr sz="1200">
                <a:solidFill>
                  <a:srgbClr val="EEB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>
                <a:solidFill>
                  <a:schemeClr val="accent1">
                    <a:lumMod val="20000"/>
                    <a:lumOff val="80000"/>
                  </a:schemeClr>
                </a:solidFill>
              </a:rPr>
              <a:t>2018-07</a:t>
            </a:r>
            <a:endParaRPr lang="en-US" altLang="zh-CN" sz="1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3ED0AF-6B77-4C90-9CB0-37DD85AE15D1}"/>
              </a:ext>
            </a:extLst>
          </p:cNvPr>
          <p:cNvSpPr/>
          <p:nvPr/>
        </p:nvSpPr>
        <p:spPr>
          <a:xfrm>
            <a:off x="2133600" y="241934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关检融合统一</a:t>
            </a:r>
            <a:r>
              <a:rPr lang="zh-CN" alt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申报（初稿）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0681CD2-7752-414D-B562-DEE801FED972}"/>
              </a:ext>
            </a:extLst>
          </p:cNvPr>
          <p:cNvGrpSpPr/>
          <p:nvPr/>
        </p:nvGrpSpPr>
        <p:grpSpPr>
          <a:xfrm>
            <a:off x="547254" y="724409"/>
            <a:ext cx="7987146" cy="4107996"/>
            <a:chOff x="547254" y="724409"/>
            <a:chExt cx="7987146" cy="410799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750D3AD-EB28-46B9-AE24-C710D6E68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254" y="724409"/>
              <a:ext cx="7301346" cy="410799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352800" y="1733550"/>
              <a:ext cx="5181600" cy="345094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Wingdings 2" panose="05020102010507070707" pitchFamily="18" charset="2"/>
                </a:rPr>
                <a:t>“企业用户注册”界面显示</a:t>
              </a:r>
              <a:r>
                <a:rPr lang="en-US" altLang="zh-CN" dirty="0">
                  <a:sym typeface="Wingdings 2" panose="05020102010507070707" pitchFamily="18" charset="2"/>
                </a:rPr>
                <a:t>——</a:t>
              </a:r>
              <a:r>
                <a:rPr lang="zh-CN" altLang="en-US" dirty="0">
                  <a:sym typeface="Wingdings 2" panose="05020102010507070707" pitchFamily="18" charset="2"/>
                </a:rPr>
                <a:t>有卡用户、无卡用户（注册）</a:t>
              </a:r>
              <a:endParaRPr lang="zh-CN" altLang="en-US" dirty="0"/>
            </a:p>
          </p:txBody>
        </p:sp>
      </p:grp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A8230B70-3832-4133-B8D2-E58EA759884C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86E9D95-BB15-4BCA-864B-29AD05ACE379}"/>
              </a:ext>
            </a:extLst>
          </p:cNvPr>
          <p:cNvGrpSpPr/>
          <p:nvPr/>
        </p:nvGrpSpPr>
        <p:grpSpPr>
          <a:xfrm>
            <a:off x="561109" y="729096"/>
            <a:ext cx="8278091" cy="4005750"/>
            <a:chOff x="561109" y="729096"/>
            <a:chExt cx="8278091" cy="4005750"/>
          </a:xfrm>
        </p:grpSpPr>
        <p:pic>
          <p:nvPicPr>
            <p:cNvPr id="6" name="图片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1109" y="729096"/>
              <a:ext cx="7949273" cy="4005750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4495800" y="3867150"/>
              <a:ext cx="4343400" cy="345094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 2" panose="05020102010507070707" pitchFamily="18" charset="2"/>
                </a:rPr>
                <a:t>有卡用户</a:t>
              </a: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点击“注册”。需插入</a:t>
              </a: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IC</a:t>
              </a: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卡，输入</a:t>
              </a: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IC</a:t>
              </a: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卡密码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DC97006C-958E-4ADF-B8C7-183A76DC18E5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7DD746D-B6D2-4DF7-82B8-79C5040E5FDA}"/>
              </a:ext>
            </a:extLst>
          </p:cNvPr>
          <p:cNvGrpSpPr/>
          <p:nvPr/>
        </p:nvGrpSpPr>
        <p:grpSpPr>
          <a:xfrm>
            <a:off x="676424" y="740538"/>
            <a:ext cx="7791152" cy="4402961"/>
            <a:chOff x="600224" y="740538"/>
            <a:chExt cx="7791152" cy="44029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/>
            <a:srcRect b="3370"/>
            <a:stretch/>
          </p:blipFill>
          <p:spPr>
            <a:xfrm>
              <a:off x="600224" y="740538"/>
              <a:ext cx="3888432" cy="440296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810000" y="2190750"/>
              <a:ext cx="4581376" cy="625171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ym typeface="Wingdings 2" panose="05020102010507070707" pitchFamily="18" charset="2"/>
                </a:rPr>
                <a:t>密码验证通过后</a:t>
              </a:r>
              <a:endParaRPr lang="en-US" altLang="zh-CN" dirty="0">
                <a:sym typeface="Wingdings 2" panose="05020102010507070707" pitchFamily="18" charset="2"/>
              </a:endParaRPr>
            </a:p>
            <a:p>
              <a:pPr algn="l"/>
              <a:r>
                <a:rPr lang="zh-CN" altLang="en-US" dirty="0"/>
                <a:t>进入管理员账号注册界面，系统自动返填企业基本信息</a:t>
              </a:r>
              <a:endParaRPr lang="en-US" altLang="zh-CN" dirty="0"/>
            </a:p>
          </p:txBody>
        </p: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E43C0E73-9708-4542-B302-F224F9FFE3C4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6748EA2-E87A-47D3-BAA7-3F1B695964CB}"/>
              </a:ext>
            </a:extLst>
          </p:cNvPr>
          <p:cNvGrpSpPr/>
          <p:nvPr/>
        </p:nvGrpSpPr>
        <p:grpSpPr>
          <a:xfrm>
            <a:off x="533400" y="742950"/>
            <a:ext cx="8229600" cy="4400550"/>
            <a:chOff x="533400" y="742950"/>
            <a:chExt cx="8229600" cy="44005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3400" y="742950"/>
              <a:ext cx="6566596" cy="440055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572000" y="2163042"/>
              <a:ext cx="4191000" cy="345479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Wingdings 2" panose="05020102010507070707" pitchFamily="18" charset="2"/>
                </a:rPr>
                <a:t>无卡用户</a:t>
              </a:r>
              <a:r>
                <a:rPr lang="zh-CN" altLang="en-US" dirty="0"/>
                <a:t>点击“注册” ，进入管理员账号注册界面</a:t>
              </a:r>
            </a:p>
          </p:txBody>
        </p: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D3050661-6CBC-48C1-91DE-2E5BFDB6280A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7BF1103-65CD-4A7D-ADAD-ABDDE4A15904}"/>
              </a:ext>
            </a:extLst>
          </p:cNvPr>
          <p:cNvGrpSpPr/>
          <p:nvPr/>
        </p:nvGrpSpPr>
        <p:grpSpPr>
          <a:xfrm>
            <a:off x="382" y="729096"/>
            <a:ext cx="9143617" cy="4414404"/>
            <a:chOff x="382" y="729096"/>
            <a:chExt cx="9143617" cy="44144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2" y="729096"/>
              <a:ext cx="9143617" cy="4414404"/>
            </a:xfrm>
            <a:prstGeom prst="rect">
              <a:avLst/>
            </a:prstGeom>
          </p:spPr>
        </p:pic>
        <p:sp>
          <p:nvSpPr>
            <p:cNvPr id="3" name="矩形"/>
            <p:cNvSpPr/>
            <p:nvPr/>
          </p:nvSpPr>
          <p:spPr>
            <a:xfrm>
              <a:off x="4419600" y="4158096"/>
              <a:ext cx="4629472" cy="345479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Wingdings 2" panose="05020102010507070707" pitchFamily="18" charset="2"/>
                </a:rPr>
                <a:t>点击“新增无卡操作员” 显示界面（初始密码是</a:t>
              </a:r>
              <a:r>
                <a:rPr lang="en-US" altLang="zh-CN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Wingdings 2" panose="05020102010507070707" pitchFamily="18" charset="2"/>
                </a:rPr>
                <a:t>8</a:t>
              </a: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Wingdings 2" panose="05020102010507070707" pitchFamily="18" charset="2"/>
                </a:rPr>
                <a:t>个</a:t>
              </a:r>
              <a:r>
                <a:rPr lang="en-US" altLang="zh-CN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Wingdings 2" panose="05020102010507070707" pitchFamily="18" charset="2"/>
                </a:rPr>
                <a:t>8</a:t>
              </a: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Wingdings 2" panose="05020102010507070707" pitchFamily="18" charset="2"/>
                </a:rPr>
                <a:t>）</a:t>
              </a:r>
            </a:p>
          </p:txBody>
        </p:sp>
      </p:grp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FAF52466-80E1-4167-A0FD-9A24A0E7C165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企业资质</a:t>
            </a:r>
          </a:p>
        </p:txBody>
      </p:sp>
      <p:sp>
        <p:nvSpPr>
          <p:cNvPr id="3" name="矩形 2"/>
          <p:cNvSpPr/>
          <p:nvPr/>
        </p:nvSpPr>
        <p:spPr>
          <a:xfrm>
            <a:off x="1497097" y="4029333"/>
            <a:ext cx="5867400" cy="3169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* 法律依据：海关总署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年第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号（关于企业报关报检资质合并有关事项的公告）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0F80A6C-CFE8-43D9-8670-384667496D43}"/>
              </a:ext>
            </a:extLst>
          </p:cNvPr>
          <p:cNvGrpSpPr/>
          <p:nvPr/>
        </p:nvGrpSpPr>
        <p:grpSpPr>
          <a:xfrm>
            <a:off x="833963" y="1123950"/>
            <a:ext cx="3217001" cy="2512715"/>
            <a:chOff x="897799" y="1114167"/>
            <a:chExt cx="3217001" cy="2512715"/>
          </a:xfrm>
        </p:grpSpPr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xmlns="" id="{7716C03F-1C71-44DF-B3A7-50C433EEC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897799" y="1839436"/>
              <a:ext cx="3217001" cy="6463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kern="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进出口货物收发货人</a:t>
              </a:r>
              <a:endParaRPr lang="en-US" altLang="zh-CN" kern="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9388" indent="-17938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资质合并</a:t>
              </a:r>
              <a:endParaRPr lang="en-US" altLang="zh-CN" kern="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11">
              <a:extLst>
                <a:ext uri="{FF2B5EF4-FFF2-40B4-BE49-F238E27FC236}">
                  <a16:creationId xmlns:a16="http://schemas.microsoft.com/office/drawing/2014/main" xmlns="" id="{915739AE-645C-443A-8004-AB929DD50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897799" y="3257550"/>
              <a:ext cx="2874208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ker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accent5">
                      <a:lumMod val="50000"/>
                    </a:schemeClr>
                  </a:solidFill>
                </a:rPr>
                <a:t>报关人员资质合并</a:t>
              </a:r>
              <a:endParaRPr lang="en-US" altLang="zh-CN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xmlns="" id="{915739AE-645C-443A-8004-AB929DD50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897799" y="2629538"/>
              <a:ext cx="2874208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kern="0" dirty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申报单位资质合并</a:t>
              </a:r>
              <a:endParaRPr lang="en-US" altLang="zh-CN" kern="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8DE6C11-6526-494E-886C-25F1F595BAA1}"/>
                </a:ext>
              </a:extLst>
            </p:cNvPr>
            <p:cNvGrpSpPr/>
            <p:nvPr/>
          </p:nvGrpSpPr>
          <p:grpSpPr>
            <a:xfrm>
              <a:off x="1219349" y="1114167"/>
              <a:ext cx="2552658" cy="385287"/>
              <a:chOff x="947163" y="1047750"/>
              <a:chExt cx="2552658" cy="385287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F5B03B1B-8C8D-4D3E-82F2-FD1245B2CAE6}"/>
                  </a:ext>
                </a:extLst>
              </p:cNvPr>
              <p:cNvSpPr/>
              <p:nvPr/>
            </p:nvSpPr>
            <p:spPr>
              <a:xfrm>
                <a:off x="979821" y="1073037"/>
                <a:ext cx="2520000" cy="36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947163" y="1047750"/>
                <a:ext cx="2520000" cy="360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资质合并范围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34AEFEC-A992-4EEC-A97E-4A701EE73DE6}"/>
              </a:ext>
            </a:extLst>
          </p:cNvPr>
          <p:cNvGrpSpPr/>
          <p:nvPr/>
        </p:nvGrpSpPr>
        <p:grpSpPr>
          <a:xfrm>
            <a:off x="4729838" y="1132825"/>
            <a:ext cx="3499762" cy="2138973"/>
            <a:chOff x="4793674" y="1123042"/>
            <a:chExt cx="3499762" cy="2138973"/>
          </a:xfrm>
        </p:grpSpPr>
        <p:sp>
          <p:nvSpPr>
            <p:cNvPr id="41" name="TextBox 11">
              <a:extLst>
                <a:ext uri="{FF2B5EF4-FFF2-40B4-BE49-F238E27FC236}">
                  <a16:creationId xmlns:a16="http://schemas.microsoft.com/office/drawing/2014/main" xmlns="" id="{7716C03F-1C71-44DF-B3A7-50C433EEC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793674" y="1936327"/>
              <a:ext cx="3499762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kern="0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新企业一次注册报关报检备案</a:t>
              </a:r>
              <a:endParaRPr lang="en-US" altLang="zh-CN" kern="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11">
              <a:extLst>
                <a:ext uri="{FF2B5EF4-FFF2-40B4-BE49-F238E27FC236}">
                  <a16:creationId xmlns:a16="http://schemas.microsoft.com/office/drawing/2014/main" xmlns="" id="{915739AE-645C-443A-8004-AB929DD50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793674" y="2615684"/>
              <a:ext cx="2874207" cy="6463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 kern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/>
                <a:t>存量单一资质企业补全资质备案</a:t>
              </a:r>
              <a:endParaRPr lang="en-US" altLang="zh-CN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95D0E969-70E8-4049-836F-884C6B6605A3}"/>
                </a:ext>
              </a:extLst>
            </p:cNvPr>
            <p:cNvGrpSpPr/>
            <p:nvPr/>
          </p:nvGrpSpPr>
          <p:grpSpPr>
            <a:xfrm>
              <a:off x="5160333" y="1123042"/>
              <a:ext cx="2301209" cy="393692"/>
              <a:chOff x="5697686" y="1047750"/>
              <a:chExt cx="2301209" cy="393692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E913E052-00DD-4135-9B7A-DBE693A6457F}"/>
                  </a:ext>
                </a:extLst>
              </p:cNvPr>
              <p:cNvSpPr/>
              <p:nvPr/>
            </p:nvSpPr>
            <p:spPr>
              <a:xfrm>
                <a:off x="5730895" y="1081442"/>
                <a:ext cx="2268000" cy="36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697686" y="1047750"/>
                <a:ext cx="2268000" cy="360000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企业处理方式</a:t>
                </a:r>
              </a:p>
            </p:txBody>
          </p:sp>
        </p:grp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6032B8D-E641-4AF0-B9B7-3318BE90FE12}"/>
              </a:ext>
            </a:extLst>
          </p:cNvPr>
          <p:cNvCxnSpPr/>
          <p:nvPr/>
        </p:nvCxnSpPr>
        <p:spPr>
          <a:xfrm>
            <a:off x="4286491" y="1668965"/>
            <a:ext cx="0" cy="198292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443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业备准备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C1F7B21-1EBA-4819-8399-E437DA18ABEC}"/>
              </a:ext>
            </a:extLst>
          </p:cNvPr>
          <p:cNvGrpSpPr>
            <a:grpSpLocks noChangeAspect="1"/>
          </p:cNvGrpSpPr>
          <p:nvPr/>
        </p:nvGrpSpPr>
        <p:grpSpPr>
          <a:xfrm>
            <a:off x="533398" y="679907"/>
            <a:ext cx="6851852" cy="4464000"/>
            <a:chOff x="-442112" y="-1771650"/>
            <a:chExt cx="10256824" cy="668235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15E005AD-739A-499F-B607-D1A8520EE0C7}"/>
                </a:ext>
              </a:extLst>
            </p:cNvPr>
            <p:cNvGrpSpPr/>
            <p:nvPr/>
          </p:nvGrpSpPr>
          <p:grpSpPr>
            <a:xfrm>
              <a:off x="-442112" y="-1771650"/>
              <a:ext cx="10256824" cy="6682350"/>
              <a:chOff x="0" y="711419"/>
              <a:chExt cx="10256824" cy="668235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F3004817-56D4-4BE8-9BC9-7D96F72465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711419"/>
                <a:ext cx="10256824" cy="490833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3B0AE212-CDB5-41B8-81B0-1A07991A063E}"/>
                  </a:ext>
                </a:extLst>
              </p:cNvPr>
              <p:cNvGrpSpPr/>
              <p:nvPr/>
            </p:nvGrpSpPr>
            <p:grpSpPr>
              <a:xfrm>
                <a:off x="1524000" y="1733550"/>
                <a:ext cx="8656624" cy="5660219"/>
                <a:chOff x="1524000" y="1733550"/>
                <a:chExt cx="8656624" cy="5660219"/>
              </a:xfrm>
            </p:grpSpPr>
            <p:pic>
              <p:nvPicPr>
                <p:cNvPr id="8" name="图片 7">
                  <a:extLst>
                    <a:ext uri="{FF2B5EF4-FFF2-40B4-BE49-F238E27FC236}">
                      <a16:creationId xmlns:a16="http://schemas.microsoft.com/office/drawing/2014/main" xmlns="" id="{14D3590A-1652-4351-89DC-AD38B73348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524000" y="1733550"/>
                  <a:ext cx="8656624" cy="2999820"/>
                </a:xfrm>
                <a:prstGeom prst="rect">
                  <a:avLst/>
                </a:prstGeom>
              </p:spPr>
            </p:pic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xmlns="" id="{292AEF38-4ABA-47AC-8564-A1D51FEE82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524001" y="4733369"/>
                  <a:ext cx="8590393" cy="2660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B49C3FD-1585-438B-B21C-30D4B58D2D1A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434968" y="2840574"/>
              <a:ext cx="1472400" cy="2070126"/>
            </a:xfrm>
            <a:prstGeom prst="rect">
              <a:avLst/>
            </a:prstGeom>
          </p:spPr>
        </p:pic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546830D-CF8C-498E-8D7D-7E5DF53D534A}"/>
              </a:ext>
            </a:extLst>
          </p:cNvPr>
          <p:cNvSpPr/>
          <p:nvPr/>
        </p:nvSpPr>
        <p:spPr>
          <a:xfrm>
            <a:off x="1447800" y="3366684"/>
            <a:ext cx="983605" cy="195666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917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办理卡介质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41B65DE-178B-4990-BB47-05508B560D2C}"/>
              </a:ext>
            </a:extLst>
          </p:cNvPr>
          <p:cNvGrpSpPr/>
          <p:nvPr/>
        </p:nvGrpSpPr>
        <p:grpSpPr>
          <a:xfrm>
            <a:off x="762000" y="1276350"/>
            <a:ext cx="6892636" cy="2133600"/>
            <a:chOff x="727364" y="2038350"/>
            <a:chExt cx="6892636" cy="21336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4426871-4134-46D0-A203-1176E4319AE5}"/>
                </a:ext>
              </a:extLst>
            </p:cNvPr>
            <p:cNvGrpSpPr/>
            <p:nvPr/>
          </p:nvGrpSpPr>
          <p:grpSpPr>
            <a:xfrm>
              <a:off x="1288473" y="2038350"/>
              <a:ext cx="6317672" cy="871999"/>
              <a:chOff x="1462840" y="1953895"/>
              <a:chExt cx="6317672" cy="871999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842552" y="1970794"/>
                <a:ext cx="4937960" cy="838200"/>
              </a:xfrm>
              <a:prstGeom prst="rect">
                <a:avLst/>
              </a:prstGeom>
              <a:noFill/>
              <a:ln w="1270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用于对本企业操作员卡操作业务权限的管理，必须由企业法人或者指定的代理人亲自领取，指定专人妥善保管并明确规定使用管理制度。</a:t>
                </a: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462840" y="1953895"/>
                <a:ext cx="1330036" cy="871999"/>
              </a:xfrm>
              <a:prstGeom prst="rect">
                <a:avLst/>
              </a:prstGeom>
              <a:solidFill>
                <a:schemeClr val="accent6"/>
              </a:solidFill>
              <a:ln w="1270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法人卡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727364" y="2038350"/>
              <a:ext cx="491836" cy="2133600"/>
            </a:xfrm>
            <a:prstGeom prst="rect">
              <a:avLst/>
            </a:prstGeom>
            <a:ln w="1270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电子口岸卡类型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734445E0-4946-41FB-886F-24DA89755283}"/>
                </a:ext>
              </a:extLst>
            </p:cNvPr>
            <p:cNvGrpSpPr/>
            <p:nvPr/>
          </p:nvGrpSpPr>
          <p:grpSpPr>
            <a:xfrm>
              <a:off x="1295400" y="3333750"/>
              <a:ext cx="6324600" cy="838200"/>
              <a:chOff x="1469767" y="3409950"/>
              <a:chExt cx="6324600" cy="83820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469767" y="3409950"/>
                <a:ext cx="1330036" cy="8382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操作员卡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856407" y="3409950"/>
                <a:ext cx="4937960" cy="838200"/>
              </a:xfrm>
              <a:prstGeom prst="rect">
                <a:avLst/>
              </a:prstGeom>
              <a:noFill/>
              <a:ln w="1270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用于证明使用人的身份和进行数字签名，其持有者经法人卡申请和主管部门批准后，可以在中国电子口岸执法系统进行具体业务。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B541E4E-AB9F-4DD8-B99D-82A4CA16778E}"/>
              </a:ext>
            </a:extLst>
          </p:cNvPr>
          <p:cNvGrpSpPr/>
          <p:nvPr/>
        </p:nvGrpSpPr>
        <p:grpSpPr>
          <a:xfrm>
            <a:off x="796636" y="3843256"/>
            <a:ext cx="5867400" cy="305185"/>
            <a:chOff x="838200" y="3790853"/>
            <a:chExt cx="5867400" cy="305185"/>
          </a:xfrm>
        </p:grpSpPr>
        <p:sp>
          <p:nvSpPr>
            <p:cNvPr id="25" name="矩形 24"/>
            <p:cNvSpPr/>
            <p:nvPr/>
          </p:nvSpPr>
          <p:spPr>
            <a:xfrm>
              <a:off x="1181100" y="3790853"/>
              <a:ext cx="5524500" cy="305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更多关于申请</a:t>
              </a: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IC/IKEY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卡的流程，请咨询所属分中心</a:t>
              </a:r>
            </a:p>
          </p:txBody>
        </p:sp>
        <p:sp>
          <p:nvSpPr>
            <p:cNvPr id="7" name="五角星 6"/>
            <p:cNvSpPr/>
            <p:nvPr/>
          </p:nvSpPr>
          <p:spPr>
            <a:xfrm>
              <a:off x="838200" y="3829001"/>
              <a:ext cx="266700" cy="228888"/>
            </a:xfrm>
            <a:prstGeom prst="star5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177421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办理卡介质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3CA9E55-78F1-48BE-B1D4-8E778D0FEA23}"/>
              </a:ext>
            </a:extLst>
          </p:cNvPr>
          <p:cNvGrpSpPr/>
          <p:nvPr/>
        </p:nvGrpSpPr>
        <p:grpSpPr>
          <a:xfrm>
            <a:off x="471050" y="738868"/>
            <a:ext cx="8063350" cy="4364446"/>
            <a:chOff x="471050" y="738868"/>
            <a:chExt cx="8063350" cy="436444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01AF2E3-CABE-4C50-9E1D-E3850A890D0A}"/>
                </a:ext>
              </a:extLst>
            </p:cNvPr>
            <p:cNvGrpSpPr/>
            <p:nvPr/>
          </p:nvGrpSpPr>
          <p:grpSpPr>
            <a:xfrm>
              <a:off x="471050" y="738868"/>
              <a:ext cx="7391400" cy="4364446"/>
              <a:chOff x="533400" y="973190"/>
              <a:chExt cx="7041490" cy="4157832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028ECE0B-AD38-477D-844A-1008CE8A1F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3400" y="973190"/>
                <a:ext cx="7041490" cy="4157832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xmlns="" id="{DA39DAF3-EAA2-41A3-8EDA-659208E7FDED}"/>
                  </a:ext>
                </a:extLst>
              </p:cNvPr>
              <p:cNvSpPr/>
              <p:nvPr/>
            </p:nvSpPr>
            <p:spPr>
              <a:xfrm>
                <a:off x="5257800" y="4170310"/>
                <a:ext cx="762000" cy="960712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3657600" y="3159435"/>
              <a:ext cx="4876800" cy="705193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1800" dirty="0"/>
                <a:t>www.chinaport.gov.cn  </a:t>
              </a:r>
            </a:p>
            <a:p>
              <a:pPr algn="l"/>
              <a:r>
                <a:rPr lang="zh-CN" altLang="en-US" dirty="0"/>
                <a:t>首页 </a:t>
              </a:r>
              <a:r>
                <a:rPr lang="en-US" altLang="zh-CN" dirty="0"/>
                <a:t>&gt; </a:t>
              </a:r>
              <a:r>
                <a:rPr lang="zh-CN" altLang="en-US" dirty="0"/>
                <a:t>分支机构</a:t>
              </a:r>
              <a:r>
                <a:rPr lang="en-US" altLang="zh-CN" dirty="0"/>
                <a:t>——</a:t>
              </a:r>
              <a:r>
                <a:rPr lang="zh-CN" altLang="en-US" dirty="0"/>
                <a:t>分中心联系方式、可进行具体咨询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2697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导入对接流程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形状 22">
            <a:extLst>
              <a:ext uri="{FF2B5EF4-FFF2-40B4-BE49-F238E27FC236}">
                <a16:creationId xmlns:a16="http://schemas.microsoft.com/office/drawing/2014/main" xmlns="" id="{9DDAD79B-4337-48AA-BA30-B5620D7BEBB3}"/>
              </a:ext>
            </a:extLst>
          </p:cNvPr>
          <p:cNvSpPr>
            <a:spLocks/>
          </p:cNvSpPr>
          <p:nvPr/>
        </p:nvSpPr>
        <p:spPr>
          <a:xfrm>
            <a:off x="1841818" y="938213"/>
            <a:ext cx="1000760" cy="305435"/>
          </a:xfrm>
          <a:prstGeom prst="flowChartTerminator">
            <a:avLst/>
          </a:prstGeom>
          <a:solidFill>
            <a:srgbClr val="C6DA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endParaRPr lang="ko-KR" altLang="en-US" sz="1400" b="0" cap="none" dirty="0">
              <a:solidFill>
                <a:schemeClr val="tx1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9" name="形状 23">
            <a:extLst>
              <a:ext uri="{FF2B5EF4-FFF2-40B4-BE49-F238E27FC236}">
                <a16:creationId xmlns:a16="http://schemas.microsoft.com/office/drawing/2014/main" xmlns="" id="{4802C50D-D975-4B20-8919-79C3079BF8FE}"/>
              </a:ext>
            </a:extLst>
          </p:cNvPr>
          <p:cNvSpPr>
            <a:spLocks/>
          </p:cNvSpPr>
          <p:nvPr/>
        </p:nvSpPr>
        <p:spPr>
          <a:xfrm>
            <a:off x="1064578" y="1624013"/>
            <a:ext cx="2620010" cy="28638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提交导入接口开通申请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0" name="形状 24">
            <a:extLst>
              <a:ext uri="{FF2B5EF4-FFF2-40B4-BE49-F238E27FC236}">
                <a16:creationId xmlns:a16="http://schemas.microsoft.com/office/drawing/2014/main" xmlns="" id="{EEE697FE-0866-4C8F-8BA4-7C19879F5D03}"/>
              </a:ext>
            </a:extLst>
          </p:cNvPr>
          <p:cNvSpPr>
            <a:spLocks/>
          </p:cNvSpPr>
          <p:nvPr/>
        </p:nvSpPr>
        <p:spPr>
          <a:xfrm>
            <a:off x="1293178" y="2195513"/>
            <a:ext cx="2162810" cy="37211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申请通过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9F7655D-4587-4D29-B63C-FFA409EB2D4F}"/>
              </a:ext>
            </a:extLst>
          </p:cNvPr>
          <p:cNvSpPr txBox="1">
            <a:spLocks/>
          </p:cNvSpPr>
          <p:nvPr/>
        </p:nvSpPr>
        <p:spPr>
          <a:xfrm>
            <a:off x="2466658" y="2909888"/>
            <a:ext cx="4572635" cy="27749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2" name="形状 26">
            <a:extLst>
              <a:ext uri="{FF2B5EF4-FFF2-40B4-BE49-F238E27FC236}">
                <a16:creationId xmlns:a16="http://schemas.microsoft.com/office/drawing/2014/main" xmlns="" id="{F3034D43-DCC7-4415-A091-886D0751B260}"/>
              </a:ext>
            </a:extLst>
          </p:cNvPr>
          <p:cNvSpPr>
            <a:spLocks/>
          </p:cNvSpPr>
          <p:nvPr/>
        </p:nvSpPr>
        <p:spPr>
          <a:xfrm>
            <a:off x="1104583" y="3033713"/>
            <a:ext cx="2534285" cy="2959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安装联调测试环境导入客户端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3" name="形状 27">
            <a:extLst>
              <a:ext uri="{FF2B5EF4-FFF2-40B4-BE49-F238E27FC236}">
                <a16:creationId xmlns:a16="http://schemas.microsoft.com/office/drawing/2014/main" xmlns="" id="{E4123044-8FDD-4F15-9B72-50EE3F999C2B}"/>
              </a:ext>
            </a:extLst>
          </p:cNvPr>
          <p:cNvSpPr>
            <a:spLocks/>
          </p:cNvSpPr>
          <p:nvPr/>
        </p:nvSpPr>
        <p:spPr>
          <a:xfrm>
            <a:off x="1180783" y="3700463"/>
            <a:ext cx="2362835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企业开发导入报文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4" name="形状 28">
            <a:extLst>
              <a:ext uri="{FF2B5EF4-FFF2-40B4-BE49-F238E27FC236}">
                <a16:creationId xmlns:a16="http://schemas.microsoft.com/office/drawing/2014/main" xmlns="" id="{77CD1E2F-DEB3-48BB-9211-6B43AC7BF209}"/>
              </a:ext>
            </a:extLst>
          </p:cNvPr>
          <p:cNvSpPr>
            <a:spLocks/>
          </p:cNvSpPr>
          <p:nvPr/>
        </p:nvSpPr>
        <p:spPr>
          <a:xfrm>
            <a:off x="4983163" y="1810068"/>
            <a:ext cx="2362835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企业进行联调测试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6" name="形状 29">
            <a:extLst>
              <a:ext uri="{FF2B5EF4-FFF2-40B4-BE49-F238E27FC236}">
                <a16:creationId xmlns:a16="http://schemas.microsoft.com/office/drawing/2014/main" xmlns="" id="{05724C3D-A2CD-43E9-92D5-F68C08E704BC}"/>
              </a:ext>
            </a:extLst>
          </p:cNvPr>
          <p:cNvSpPr>
            <a:spLocks/>
          </p:cNvSpPr>
          <p:nvPr/>
        </p:nvSpPr>
        <p:spPr>
          <a:xfrm>
            <a:off x="4978083" y="2586038"/>
            <a:ext cx="2787015" cy="472440"/>
          </a:xfrm>
          <a:prstGeom prst="flowChartDecision">
            <a:avLst/>
          </a:prstGeom>
          <a:solidFill>
            <a:srgbClr val="FFFF00"/>
          </a:solidFill>
          <a:ln w="25400" cap="flat" cmpd="sng">
            <a:solidFill>
              <a:srgbClr val="FFFF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1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联调测试</a:t>
            </a:r>
          </a:p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1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是否通过</a:t>
            </a:r>
            <a:endParaRPr lang="ko-KR" altLang="en-US" sz="1200" b="1" cap="none" dirty="0">
              <a:solidFill>
                <a:schemeClr val="tx1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0" name="形状 30">
            <a:extLst>
              <a:ext uri="{FF2B5EF4-FFF2-40B4-BE49-F238E27FC236}">
                <a16:creationId xmlns:a16="http://schemas.microsoft.com/office/drawing/2014/main" xmlns="" id="{52276A40-D6F3-4F36-80AB-A1837472FB68}"/>
              </a:ext>
            </a:extLst>
          </p:cNvPr>
          <p:cNvSpPr>
            <a:spLocks/>
          </p:cNvSpPr>
          <p:nvPr/>
        </p:nvSpPr>
        <p:spPr>
          <a:xfrm>
            <a:off x="5140008" y="3482023"/>
            <a:ext cx="2534920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提交上线申请，接入生产环境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1" name="形状 31">
            <a:extLst>
              <a:ext uri="{FF2B5EF4-FFF2-40B4-BE49-F238E27FC236}">
                <a16:creationId xmlns:a16="http://schemas.microsoft.com/office/drawing/2014/main" xmlns="" id="{F29D4E69-0D6A-48AA-B6AF-32A43AA79068}"/>
              </a:ext>
            </a:extLst>
          </p:cNvPr>
          <p:cNvSpPr>
            <a:spLocks/>
          </p:cNvSpPr>
          <p:nvPr/>
        </p:nvSpPr>
        <p:spPr>
          <a:xfrm>
            <a:off x="5902643" y="4172268"/>
            <a:ext cx="1000760" cy="305435"/>
          </a:xfrm>
          <a:prstGeom prst="flowChartTerminator">
            <a:avLst/>
          </a:prstGeom>
          <a:solidFill>
            <a:srgbClr val="C6DA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ko-KR" altLang="en-US" sz="14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cxnSp>
        <p:nvCxnSpPr>
          <p:cNvPr id="22" name="形状 32">
            <a:extLst>
              <a:ext uri="{FF2B5EF4-FFF2-40B4-BE49-F238E27FC236}">
                <a16:creationId xmlns:a16="http://schemas.microsoft.com/office/drawing/2014/main" xmlns="" id="{A9C69BD3-2B25-4BE2-A57F-435D0D008FAF}"/>
              </a:ext>
            </a:extLst>
          </p:cNvPr>
          <p:cNvCxnSpPr/>
          <p:nvPr/>
        </p:nvCxnSpPr>
        <p:spPr>
          <a:xfrm flipH="1">
            <a:off x="2363788" y="1243013"/>
            <a:ext cx="5080" cy="38163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形状 33">
            <a:extLst>
              <a:ext uri="{FF2B5EF4-FFF2-40B4-BE49-F238E27FC236}">
                <a16:creationId xmlns:a16="http://schemas.microsoft.com/office/drawing/2014/main" xmlns="" id="{F0502FC9-F415-449F-B9E4-A4CB9E8F0C8B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2373948" y="1909763"/>
            <a:ext cx="635" cy="28638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形状 34">
            <a:extLst>
              <a:ext uri="{FF2B5EF4-FFF2-40B4-BE49-F238E27FC236}">
                <a16:creationId xmlns:a16="http://schemas.microsoft.com/office/drawing/2014/main" xmlns="" id="{0D8ACB0F-D7DE-441D-8E1A-D4760573F7A8}"/>
              </a:ext>
            </a:extLst>
          </p:cNvPr>
          <p:cNvCxnSpPr>
            <a:stCxn id="10" idx="2"/>
            <a:endCxn id="12" idx="0"/>
          </p:cNvCxnSpPr>
          <p:nvPr/>
        </p:nvCxnSpPr>
        <p:spPr>
          <a:xfrm flipH="1">
            <a:off x="2371408" y="2566988"/>
            <a:ext cx="3175" cy="46736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形状 35">
            <a:extLst>
              <a:ext uri="{FF2B5EF4-FFF2-40B4-BE49-F238E27FC236}">
                <a16:creationId xmlns:a16="http://schemas.microsoft.com/office/drawing/2014/main" xmlns="" id="{7E964AE3-98B6-445E-A224-BA0438EC1B2C}"/>
              </a:ext>
            </a:extLst>
          </p:cNvPr>
          <p:cNvCxnSpPr/>
          <p:nvPr/>
        </p:nvCxnSpPr>
        <p:spPr>
          <a:xfrm>
            <a:off x="2361883" y="3357563"/>
            <a:ext cx="635" cy="34353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4B3DAC6-5B35-4027-8AC1-2910E63C914B}"/>
              </a:ext>
            </a:extLst>
          </p:cNvPr>
          <p:cNvSpPr txBox="1">
            <a:spLocks/>
          </p:cNvSpPr>
          <p:nvPr/>
        </p:nvSpPr>
        <p:spPr>
          <a:xfrm>
            <a:off x="628333" y="2014538"/>
            <a:ext cx="29591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cxnSp>
        <p:nvCxnSpPr>
          <p:cNvPr id="27" name="形状 39">
            <a:extLst>
              <a:ext uri="{FF2B5EF4-FFF2-40B4-BE49-F238E27FC236}">
                <a16:creationId xmlns:a16="http://schemas.microsoft.com/office/drawing/2014/main" xmlns="" id="{9CEF070F-3567-4647-A389-876B1095A519}"/>
              </a:ext>
            </a:extLst>
          </p:cNvPr>
          <p:cNvCxnSpPr/>
          <p:nvPr/>
        </p:nvCxnSpPr>
        <p:spPr>
          <a:xfrm flipH="1">
            <a:off x="6371273" y="2140903"/>
            <a:ext cx="3810" cy="44577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形状 40">
            <a:extLst>
              <a:ext uri="{FF2B5EF4-FFF2-40B4-BE49-F238E27FC236}">
                <a16:creationId xmlns:a16="http://schemas.microsoft.com/office/drawing/2014/main" xmlns="" id="{9681B5E7-D97B-43CB-A691-0833A0E8EA02}"/>
              </a:ext>
            </a:extLst>
          </p:cNvPr>
          <p:cNvCxnSpPr>
            <a:stCxn id="16" idx="2"/>
          </p:cNvCxnSpPr>
          <p:nvPr/>
        </p:nvCxnSpPr>
        <p:spPr>
          <a:xfrm flipH="1">
            <a:off x="6367463" y="3057843"/>
            <a:ext cx="4445" cy="41084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形状 41">
            <a:extLst>
              <a:ext uri="{FF2B5EF4-FFF2-40B4-BE49-F238E27FC236}">
                <a16:creationId xmlns:a16="http://schemas.microsoft.com/office/drawing/2014/main" xmlns="" id="{14692410-328F-4FAB-AF91-D1BEB7490FF9}"/>
              </a:ext>
            </a:extLst>
          </p:cNvPr>
          <p:cNvCxnSpPr/>
          <p:nvPr/>
        </p:nvCxnSpPr>
        <p:spPr>
          <a:xfrm>
            <a:off x="6367463" y="3813493"/>
            <a:ext cx="2540" cy="33909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形状 42">
            <a:extLst>
              <a:ext uri="{FF2B5EF4-FFF2-40B4-BE49-F238E27FC236}">
                <a16:creationId xmlns:a16="http://schemas.microsoft.com/office/drawing/2014/main" xmlns="" id="{1BBD7491-1722-4F4A-A641-69E1927D8B5B}"/>
              </a:ext>
            </a:extLst>
          </p:cNvPr>
          <p:cNvCxnSpPr/>
          <p:nvPr/>
        </p:nvCxnSpPr>
        <p:spPr>
          <a:xfrm flipH="1" flipV="1">
            <a:off x="7345363" y="1962468"/>
            <a:ext cx="419735" cy="860425"/>
          </a:xfrm>
          <a:prstGeom prst="bentConnector3">
            <a:avLst>
              <a:gd name="adj1" fmla="val -60611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形状 43">
            <a:extLst>
              <a:ext uri="{FF2B5EF4-FFF2-40B4-BE49-F238E27FC236}">
                <a16:creationId xmlns:a16="http://schemas.microsoft.com/office/drawing/2014/main" xmlns="" id="{3121F87A-E590-474A-9C4D-AB1C3B3DDE64}"/>
              </a:ext>
            </a:extLst>
          </p:cNvPr>
          <p:cNvCxnSpPr>
            <a:stCxn id="10" idx="1"/>
            <a:endCxn id="9" idx="1"/>
          </p:cNvCxnSpPr>
          <p:nvPr/>
        </p:nvCxnSpPr>
        <p:spPr>
          <a:xfrm rot="10800000">
            <a:off x="1064578" y="1766888"/>
            <a:ext cx="229235" cy="615315"/>
          </a:xfrm>
          <a:prstGeom prst="bentConnector3">
            <a:avLst>
              <a:gd name="adj1" fmla="val 211380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形状 44">
            <a:extLst>
              <a:ext uri="{FF2B5EF4-FFF2-40B4-BE49-F238E27FC236}">
                <a16:creationId xmlns:a16="http://schemas.microsoft.com/office/drawing/2014/main" xmlns="" id="{C8840D25-D2CA-4DAA-BB19-D9AC032B0171}"/>
              </a:ext>
            </a:extLst>
          </p:cNvPr>
          <p:cNvSpPr>
            <a:spLocks/>
          </p:cNvSpPr>
          <p:nvPr/>
        </p:nvSpPr>
        <p:spPr>
          <a:xfrm rot="5400000" flipH="1" flipV="1">
            <a:off x="2651443" y="1672908"/>
            <a:ext cx="2043430" cy="2621915"/>
          </a:xfrm>
          <a:prstGeom prst="bentConnector4">
            <a:avLst>
              <a:gd name="adj1" fmla="val -12463"/>
              <a:gd name="adj2" fmla="val 72509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5BE460A-490C-468E-B09A-6096C0A1D708}"/>
              </a:ext>
            </a:extLst>
          </p:cNvPr>
          <p:cNvSpPr txBox="1">
            <a:spLocks/>
          </p:cNvSpPr>
          <p:nvPr/>
        </p:nvSpPr>
        <p:spPr>
          <a:xfrm>
            <a:off x="2040573" y="2583498"/>
            <a:ext cx="22479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ko-KR" altLang="en-US" sz="12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E6D1F6E-FC86-48C8-80BB-46FD15AD3627}"/>
              </a:ext>
            </a:extLst>
          </p:cNvPr>
          <p:cNvSpPr txBox="1">
            <a:spLocks/>
          </p:cNvSpPr>
          <p:nvPr/>
        </p:nvSpPr>
        <p:spPr>
          <a:xfrm>
            <a:off x="533718" y="2042478"/>
            <a:ext cx="221615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42530C8-37C6-4BBE-A0DA-1D9C6FBBFCAA}"/>
              </a:ext>
            </a:extLst>
          </p:cNvPr>
          <p:cNvSpPr txBox="1">
            <a:spLocks/>
          </p:cNvSpPr>
          <p:nvPr/>
        </p:nvSpPr>
        <p:spPr>
          <a:xfrm>
            <a:off x="5976938" y="3111183"/>
            <a:ext cx="22479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CD466F2-63BB-4A3C-A267-7C8A7F26483F}"/>
              </a:ext>
            </a:extLst>
          </p:cNvPr>
          <p:cNvSpPr txBox="1">
            <a:spLocks/>
          </p:cNvSpPr>
          <p:nvPr/>
        </p:nvSpPr>
        <p:spPr>
          <a:xfrm>
            <a:off x="7762558" y="2542858"/>
            <a:ext cx="221615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32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13669" y="1358106"/>
            <a:ext cx="6316662" cy="2796322"/>
            <a:chOff x="1684338" y="1358106"/>
            <a:chExt cx="6316662" cy="2796322"/>
          </a:xfrm>
        </p:grpSpPr>
        <p:grpSp>
          <p:nvGrpSpPr>
            <p:cNvPr id="27650" name="组合 1"/>
            <p:cNvGrpSpPr>
              <a:grpSpLocks/>
            </p:cNvGrpSpPr>
            <p:nvPr/>
          </p:nvGrpSpPr>
          <p:grpSpPr bwMode="auto">
            <a:xfrm>
              <a:off x="1684338" y="1358106"/>
              <a:ext cx="2887662" cy="846138"/>
              <a:chOff x="922338" y="742950"/>
              <a:chExt cx="2887662" cy="84613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22338" y="7429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1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1219200" y="971550"/>
                <a:ext cx="373063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9" name="TextBox 14"/>
              <p:cNvSpPr txBox="1">
                <a:spLocks noChangeArrowheads="1"/>
              </p:cNvSpPr>
              <p:nvPr/>
            </p:nvSpPr>
            <p:spPr bwMode="auto">
              <a:xfrm>
                <a:off x="1524000" y="1127125"/>
                <a:ext cx="2286000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总体介绍</a:t>
                </a:r>
              </a:p>
            </p:txBody>
          </p:sp>
        </p:grpSp>
        <p:grpSp>
          <p:nvGrpSpPr>
            <p:cNvPr id="27651" name="组合 8"/>
            <p:cNvGrpSpPr>
              <a:grpSpLocks/>
            </p:cNvGrpSpPr>
            <p:nvPr/>
          </p:nvGrpSpPr>
          <p:grpSpPr bwMode="auto">
            <a:xfrm>
              <a:off x="1684338" y="2837656"/>
              <a:ext cx="2396331" cy="1316772"/>
              <a:chOff x="922338" y="2495550"/>
              <a:chExt cx="2396331" cy="1316772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922338" y="24955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3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>
                <a:off x="1219200" y="2724150"/>
                <a:ext cx="373063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6" name="TextBox 15"/>
              <p:cNvSpPr txBox="1">
                <a:spLocks noChangeArrowheads="1"/>
              </p:cNvSpPr>
              <p:nvPr/>
            </p:nvSpPr>
            <p:spPr bwMode="auto">
              <a:xfrm>
                <a:off x="1524000" y="2981325"/>
                <a:ext cx="1794669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新报关单</a:t>
                </a:r>
                <a:r>
                  <a:rPr lang="en-US" altLang="zh-CN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/>
                </a:r>
                <a:br>
                  <a:rPr lang="en-US" altLang="zh-CN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</a:b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界面介绍</a:t>
                </a:r>
              </a:p>
            </p:txBody>
          </p:sp>
        </p:grpSp>
        <p:grpSp>
          <p:nvGrpSpPr>
            <p:cNvPr id="27652" name="组合 2"/>
            <p:cNvGrpSpPr>
              <a:grpSpLocks/>
            </p:cNvGrpSpPr>
            <p:nvPr/>
          </p:nvGrpSpPr>
          <p:grpSpPr bwMode="auto">
            <a:xfrm>
              <a:off x="5097462" y="1358106"/>
              <a:ext cx="2903538" cy="846138"/>
              <a:chOff x="4860925" y="742950"/>
              <a:chExt cx="2903538" cy="84584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4860925" y="742950"/>
                <a:ext cx="381000" cy="7696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2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H="1">
                <a:off x="5173663" y="960361"/>
                <a:ext cx="373062" cy="615733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3" name="TextBox 16"/>
              <p:cNvSpPr txBox="1">
                <a:spLocks noChangeArrowheads="1"/>
              </p:cNvSpPr>
              <p:nvPr/>
            </p:nvSpPr>
            <p:spPr bwMode="auto">
              <a:xfrm>
                <a:off x="5478463" y="1126990"/>
                <a:ext cx="2286000" cy="46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业务准备</a:t>
                </a:r>
              </a:p>
            </p:txBody>
          </p:sp>
        </p:grpSp>
        <p:grpSp>
          <p:nvGrpSpPr>
            <p:cNvPr id="27653" name="组合 3"/>
            <p:cNvGrpSpPr>
              <a:grpSpLocks/>
            </p:cNvGrpSpPr>
            <p:nvPr/>
          </p:nvGrpSpPr>
          <p:grpSpPr bwMode="auto">
            <a:xfrm>
              <a:off x="5097462" y="2837656"/>
              <a:ext cx="2903538" cy="947440"/>
              <a:chOff x="4860925" y="2495550"/>
              <a:chExt cx="2903538" cy="94744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860925" y="24955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4</a:t>
                </a:r>
                <a:endParaRPr lang="zh-CN" altLang="en-US" sz="44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H="1">
                <a:off x="5173663" y="2727325"/>
                <a:ext cx="373062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0" name="TextBox 17"/>
              <p:cNvSpPr txBox="1">
                <a:spLocks noChangeArrowheads="1"/>
              </p:cNvSpPr>
              <p:nvPr/>
            </p:nvSpPr>
            <p:spPr bwMode="auto">
              <a:xfrm>
                <a:off x="5478463" y="2981325"/>
                <a:ext cx="22860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重点提醒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2"/>
          <p:cNvGrpSpPr>
            <a:grpSpLocks/>
          </p:cNvGrpSpPr>
          <p:nvPr/>
        </p:nvGrpSpPr>
        <p:grpSpPr bwMode="auto">
          <a:xfrm>
            <a:off x="4627563" y="2038351"/>
            <a:ext cx="3830637" cy="1077218"/>
            <a:chOff x="4627728" y="2031241"/>
            <a:chExt cx="3830464" cy="107725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478590" y="2112205"/>
              <a:ext cx="0" cy="91443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5623045" y="2031241"/>
              <a:ext cx="2835147" cy="1077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新报关单</a:t>
              </a:r>
              <a:r>
                <a:rPr lang="en-US" altLang="zh-CN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/>
              </a:r>
              <a:br>
                <a:rPr lang="en-US" altLang="zh-CN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</a:br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界面介绍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27728" y="2061403"/>
              <a:ext cx="914359" cy="101603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3</a:t>
              </a:r>
              <a:endParaRPr lang="zh-CN" altLang="en-US" sz="6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新报关单</a:t>
            </a: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重点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9BE4313-C79E-40B0-A949-17A6606D8340}"/>
              </a:ext>
            </a:extLst>
          </p:cNvPr>
          <p:cNvGrpSpPr>
            <a:grpSpLocks/>
          </p:cNvGrpSpPr>
          <p:nvPr/>
        </p:nvGrpSpPr>
        <p:grpSpPr bwMode="auto">
          <a:xfrm>
            <a:off x="-15242" y="1200150"/>
            <a:ext cx="9159241" cy="457200"/>
            <a:chOff x="0" y="3822700"/>
            <a:chExt cx="9144000" cy="45720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6BB9EF39-FE28-4F5A-B40C-472B2E6A51F3}"/>
                </a:ext>
              </a:extLst>
            </p:cNvPr>
            <p:cNvSpPr/>
            <p:nvPr/>
          </p:nvSpPr>
          <p:spPr>
            <a:xfrm>
              <a:off x="0" y="3822700"/>
              <a:ext cx="9144000" cy="457200"/>
            </a:xfrm>
            <a:prstGeom prst="rect">
              <a:avLst/>
            </a:prstGeom>
            <a:solidFill>
              <a:srgbClr val="CC6600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2">
              <a:extLst>
                <a:ext uri="{FF2B5EF4-FFF2-40B4-BE49-F238E27FC236}">
                  <a16:creationId xmlns:a16="http://schemas.microsoft.com/office/drawing/2014/main" xmlns="" id="{8E402518-CF16-4552-9238-F518EC7E2D6B}"/>
                </a:ext>
              </a:extLst>
            </p:cNvPr>
            <p:cNvSpPr txBox="1"/>
            <p:nvPr/>
          </p:nvSpPr>
          <p:spPr>
            <a:xfrm>
              <a:off x="444500" y="3913187"/>
              <a:ext cx="8153400" cy="2762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1200" b="1" spc="-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对海关报关单申报项目和检验检疫原报检单申报项目进行梳理，按照“依法依规、去繁就简”的原则，进行优化整合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1257D39-3825-4E42-A6F7-23D7CB1AD0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019"/>
            <a:ext cx="9159240" cy="244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155A55E-3537-415E-85F6-8C04CE38F2A6}"/>
              </a:ext>
            </a:extLst>
          </p:cNvPr>
          <p:cNvSpPr/>
          <p:nvPr/>
        </p:nvSpPr>
        <p:spPr>
          <a:xfrm>
            <a:off x="-1" y="1772442"/>
            <a:ext cx="9143999" cy="2448000"/>
          </a:xfrm>
          <a:prstGeom prst="rect">
            <a:avLst/>
          </a:prstGeom>
          <a:solidFill>
            <a:srgbClr val="595959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A0A012D-AE79-4A41-858B-87DB99D6B3FE}"/>
              </a:ext>
            </a:extLst>
          </p:cNvPr>
          <p:cNvCxnSpPr/>
          <p:nvPr/>
        </p:nvCxnSpPr>
        <p:spPr>
          <a:xfrm>
            <a:off x="2161371" y="2378265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F4E6621-CE31-42B4-83F7-1C5DDDAF4FA6}"/>
              </a:ext>
            </a:extLst>
          </p:cNvPr>
          <p:cNvCxnSpPr/>
          <p:nvPr/>
        </p:nvCxnSpPr>
        <p:spPr>
          <a:xfrm>
            <a:off x="6910572" y="2299805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60EFDBA-8B0F-430B-9D37-1C9438D08D3A}"/>
              </a:ext>
            </a:extLst>
          </p:cNvPr>
          <p:cNvGrpSpPr/>
          <p:nvPr/>
        </p:nvGrpSpPr>
        <p:grpSpPr>
          <a:xfrm>
            <a:off x="2479564" y="2114602"/>
            <a:ext cx="1612626" cy="1813719"/>
            <a:chOff x="2584549" y="2114602"/>
            <a:chExt cx="1612626" cy="181371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C82C13C7-C6BB-448D-84BF-13FE473F4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862" y="2114602"/>
              <a:ext cx="504000" cy="489449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FA73FAE-8BF8-4103-8655-00371254DEA8}"/>
                </a:ext>
              </a:extLst>
            </p:cNvPr>
            <p:cNvSpPr txBox="1"/>
            <p:nvPr/>
          </p:nvSpPr>
          <p:spPr>
            <a:xfrm>
              <a:off x="2936152" y="2757626"/>
              <a:ext cx="909421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版式调整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BFAE2F29-DD81-4EEF-B48A-F14E1883FAD6}"/>
                </a:ext>
              </a:extLst>
            </p:cNvPr>
            <p:cNvSpPr/>
            <p:nvPr/>
          </p:nvSpPr>
          <p:spPr>
            <a:xfrm>
              <a:off x="2584549" y="3255316"/>
              <a:ext cx="1612626" cy="673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形成具有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个项目的</a:t>
              </a:r>
              <a:endPara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新报关单版式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打印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文件布局改成横版，取消套打</a:t>
              </a:r>
              <a:endPara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1D47DA0-8CC2-47B5-B40A-2A9FF0AE17A1}"/>
              </a:ext>
            </a:extLst>
          </p:cNvPr>
          <p:cNvGrpSpPr/>
          <p:nvPr/>
        </p:nvGrpSpPr>
        <p:grpSpPr>
          <a:xfrm>
            <a:off x="4728576" y="2152559"/>
            <a:ext cx="1863803" cy="1775762"/>
            <a:chOff x="4898453" y="2152559"/>
            <a:chExt cx="1863803" cy="1775762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C1B56BF-F83A-44CB-9FBB-C41F24EE0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9103" y="2152559"/>
              <a:ext cx="402723" cy="468000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A2DDEA2-82E2-4435-8AC0-8CD136D8D21D}"/>
                </a:ext>
              </a:extLst>
            </p:cNvPr>
            <p:cNvSpPr txBox="1"/>
            <p:nvPr/>
          </p:nvSpPr>
          <p:spPr>
            <a:xfrm>
              <a:off x="5217084" y="2757626"/>
              <a:ext cx="122654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参数整合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FB0ED224-DF59-4E86-A655-66AD3FA62A54}"/>
                </a:ext>
              </a:extLst>
            </p:cNvPr>
            <p:cNvSpPr/>
            <p:nvPr/>
          </p:nvSpPr>
          <p:spPr>
            <a:xfrm>
              <a:off x="4898453" y="3255316"/>
              <a:ext cx="1863803" cy="673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按照国家标准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国际标准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行业标准的顺序，实现参数代码的标准化涉及参数代码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</a:t>
              </a:r>
              <a:endPara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B0F3AD8-1A4A-445D-B6C4-1C81664D7CE7}"/>
              </a:ext>
            </a:extLst>
          </p:cNvPr>
          <p:cNvGrpSpPr/>
          <p:nvPr/>
        </p:nvGrpSpPr>
        <p:grpSpPr>
          <a:xfrm>
            <a:off x="7228764" y="2105602"/>
            <a:ext cx="1523175" cy="1813934"/>
            <a:chOff x="7421565" y="2105602"/>
            <a:chExt cx="1523175" cy="1813934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744193E6-6EA9-4372-A36F-8650DA85B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7931152" y="2098941"/>
              <a:ext cx="504000" cy="517322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E08774A-BEE1-47FE-A355-E98908CD3E8F}"/>
                </a:ext>
              </a:extLst>
            </p:cNvPr>
            <p:cNvSpPr txBox="1"/>
            <p:nvPr/>
          </p:nvSpPr>
          <p:spPr>
            <a:xfrm>
              <a:off x="7670951" y="2757626"/>
              <a:ext cx="1024403" cy="389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随附单据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75FB4C7E-8580-4980-BA5E-02E036036CB8}"/>
                </a:ext>
              </a:extLst>
            </p:cNvPr>
            <p:cNvSpPr/>
            <p:nvPr/>
          </p:nvSpPr>
          <p:spPr>
            <a:xfrm>
              <a:off x="7421565" y="3246531"/>
              <a:ext cx="1523175" cy="6730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整合原报关、报检重复</a:t>
              </a:r>
              <a:endPara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提交的单据，展示一套随附单据体系</a:t>
              </a:r>
              <a:endPara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A0A012D-AE79-4A41-858B-87DB99D6B3FE}"/>
              </a:ext>
            </a:extLst>
          </p:cNvPr>
          <p:cNvCxnSpPr/>
          <p:nvPr/>
        </p:nvCxnSpPr>
        <p:spPr>
          <a:xfrm>
            <a:off x="4410383" y="2343150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6FFD98-5541-4860-AC88-05908ADEABE2}"/>
              </a:ext>
            </a:extLst>
          </p:cNvPr>
          <p:cNvGrpSpPr/>
          <p:nvPr/>
        </p:nvGrpSpPr>
        <p:grpSpPr>
          <a:xfrm>
            <a:off x="374739" y="2151269"/>
            <a:ext cx="1468439" cy="1769516"/>
            <a:chOff x="374739" y="2151269"/>
            <a:chExt cx="1468439" cy="1769516"/>
          </a:xfrm>
        </p:grpSpPr>
        <p:sp>
          <p:nvSpPr>
            <p:cNvPr id="49" name="文本框 30">
              <a:extLst>
                <a:ext uri="{FF2B5EF4-FFF2-40B4-BE49-F238E27FC236}">
                  <a16:creationId xmlns:a16="http://schemas.microsoft.com/office/drawing/2014/main" xmlns="" id="{5FA73FAE-8BF8-4103-8655-00371254DEA8}"/>
                </a:ext>
              </a:extLst>
            </p:cNvPr>
            <p:cNvSpPr txBox="1"/>
            <p:nvPr/>
          </p:nvSpPr>
          <p:spPr>
            <a:xfrm>
              <a:off x="652395" y="2757626"/>
              <a:ext cx="913127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一次录入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74739" y="3204759"/>
              <a:ext cx="1468439" cy="716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原报关报检录入内容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形成以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105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项录入内容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为主的新报关单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239C4AC-E5AF-48D6-8EE5-8DFEC27B3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901" y="2151269"/>
              <a:ext cx="416115" cy="4161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350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新报关单界面介绍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新进口报关单界面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36500FB-8B82-4C67-AC90-0FED50813A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9" t="1645"/>
          <a:stretch/>
        </p:blipFill>
        <p:spPr>
          <a:xfrm>
            <a:off x="574966" y="693759"/>
            <a:ext cx="7992000" cy="443670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68C89BB-BF21-4F54-B1C5-FA7C054057A6}"/>
              </a:ext>
            </a:extLst>
          </p:cNvPr>
          <p:cNvSpPr/>
          <p:nvPr/>
        </p:nvSpPr>
        <p:spPr>
          <a:xfrm>
            <a:off x="574966" y="693759"/>
            <a:ext cx="6331533" cy="2557272"/>
          </a:xfrm>
          <a:prstGeom prst="rect">
            <a:avLst/>
          </a:prstGeom>
          <a:solidFill>
            <a:srgbClr val="8EB4E3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    头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B115CD2-9AFC-466A-96A1-548435EC9564}"/>
              </a:ext>
            </a:extLst>
          </p:cNvPr>
          <p:cNvSpPr/>
          <p:nvPr/>
        </p:nvSpPr>
        <p:spPr>
          <a:xfrm>
            <a:off x="574965" y="3251031"/>
            <a:ext cx="6331533" cy="1871472"/>
          </a:xfrm>
          <a:prstGeom prst="rect">
            <a:avLst/>
          </a:prstGeom>
          <a:solidFill>
            <a:srgbClr val="8EB4E3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    体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9BD43E8-181C-4D6C-974F-E034090712CE}"/>
              </a:ext>
            </a:extLst>
          </p:cNvPr>
          <p:cNvSpPr/>
          <p:nvPr/>
        </p:nvSpPr>
        <p:spPr>
          <a:xfrm>
            <a:off x="6906498" y="680601"/>
            <a:ext cx="1668088" cy="4455756"/>
          </a:xfrm>
          <a:prstGeom prst="rect">
            <a:avLst/>
          </a:prstGeom>
          <a:solidFill>
            <a:srgbClr val="8EB4E3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集装箱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随附单证等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49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46FC7AC-99A2-4C3C-B38F-346502218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" y="756804"/>
            <a:ext cx="9141444" cy="4032000"/>
          </a:xfrm>
          <a:prstGeom prst="rect">
            <a:avLst/>
          </a:prstGeom>
          <a:ln>
            <a:noFill/>
          </a:ln>
        </p:spPr>
      </p:pic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新报关单界面介绍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新进口报关单表头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15200" y="4809259"/>
            <a:ext cx="815073" cy="228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上传键</a:t>
            </a:r>
          </a:p>
        </p:txBody>
      </p:sp>
      <p:sp>
        <p:nvSpPr>
          <p:cNvPr id="16" name="矩形 15"/>
          <p:cNvSpPr/>
          <p:nvPr/>
        </p:nvSpPr>
        <p:spPr>
          <a:xfrm>
            <a:off x="533400" y="2129682"/>
            <a:ext cx="2286000" cy="24863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26181" y="2124646"/>
            <a:ext cx="1524001" cy="222365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3000" y="2952750"/>
            <a:ext cx="304800" cy="381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2000" y="4112667"/>
            <a:ext cx="720000" cy="211683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61523" y="4545107"/>
            <a:ext cx="770031" cy="236443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793183" y="4539096"/>
            <a:ext cx="224303" cy="236442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008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2A40433-481F-48A3-9544-2B64C4A0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7693"/>
            <a:ext cx="9144000" cy="2568785"/>
          </a:xfrm>
          <a:prstGeom prst="rect">
            <a:avLst/>
          </a:prstGeom>
        </p:spPr>
      </p:pic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新报关单界面介绍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新进口报关单表体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25213F11-A4DB-461E-A6EF-A427B349E04A}"/>
              </a:ext>
            </a:extLst>
          </p:cNvPr>
          <p:cNvSpPr/>
          <p:nvPr/>
        </p:nvSpPr>
        <p:spPr>
          <a:xfrm>
            <a:off x="-1" y="1110414"/>
            <a:ext cx="5760000" cy="195787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82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新报关单界面介绍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随附单证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/>
          <a:stretch/>
        </p:blipFill>
        <p:spPr bwMode="auto">
          <a:xfrm>
            <a:off x="533400" y="1047750"/>
            <a:ext cx="3352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7B1B904-3F2C-45DC-8C32-FB4320E572D8}"/>
              </a:ext>
            </a:extLst>
          </p:cNvPr>
          <p:cNvGrpSpPr/>
          <p:nvPr/>
        </p:nvGrpSpPr>
        <p:grpSpPr>
          <a:xfrm>
            <a:off x="4142510" y="2626123"/>
            <a:ext cx="4689763" cy="807294"/>
            <a:chOff x="4142510" y="2626123"/>
            <a:chExt cx="4689763" cy="807294"/>
          </a:xfrm>
        </p:grpSpPr>
        <p:sp>
          <p:nvSpPr>
            <p:cNvPr id="7" name="矩形 6"/>
            <p:cNvSpPr/>
            <p:nvPr/>
          </p:nvSpPr>
          <p:spPr>
            <a:xfrm>
              <a:off x="4142510" y="2669770"/>
              <a:ext cx="1219199" cy="7200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特别说明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403273" y="2626123"/>
              <a:ext cx="3429000" cy="8072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随附单证如果是原产地类相关单证，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需要填写原产地证书、声明及原产地备案书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与报关单表体的对应关系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681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新报关单界面介绍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优化后参数录入方法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39FBF8D-3AD7-4218-BCCA-CDB3E6DA3657}"/>
              </a:ext>
            </a:extLst>
          </p:cNvPr>
          <p:cNvCxnSpPr/>
          <p:nvPr/>
        </p:nvCxnSpPr>
        <p:spPr>
          <a:xfrm>
            <a:off x="3887315" y="1717961"/>
            <a:ext cx="0" cy="1440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C92FAA8-1462-4105-BCCE-1D0D6DA515E1}"/>
              </a:ext>
            </a:extLst>
          </p:cNvPr>
          <p:cNvGrpSpPr/>
          <p:nvPr/>
        </p:nvGrpSpPr>
        <p:grpSpPr>
          <a:xfrm>
            <a:off x="647705" y="1223452"/>
            <a:ext cx="2733548" cy="2688243"/>
            <a:chOff x="495301" y="1223452"/>
            <a:chExt cx="2733548" cy="268824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02C32B51-252B-47CA-9BC1-3E3A3EC3E69B}"/>
                </a:ext>
              </a:extLst>
            </p:cNvPr>
            <p:cNvGrpSpPr/>
            <p:nvPr/>
          </p:nvGrpSpPr>
          <p:grpSpPr>
            <a:xfrm>
              <a:off x="1481075" y="1223452"/>
              <a:ext cx="762000" cy="762000"/>
              <a:chOff x="1600200" y="1273827"/>
              <a:chExt cx="762000" cy="762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EC8927C4-8439-4FC1-AAB3-6BCCD5D45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19200" y="1492827"/>
                <a:ext cx="324000" cy="324000"/>
              </a:xfrm>
              <a:prstGeom prst="rect">
                <a:avLst/>
              </a:prstGeom>
            </p:spPr>
          </p:pic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00C268F-E059-4BB5-8669-918C12439002}"/>
                  </a:ext>
                </a:extLst>
              </p:cNvPr>
              <p:cNvSpPr/>
              <p:nvPr/>
            </p:nvSpPr>
            <p:spPr>
              <a:xfrm>
                <a:off x="1600200" y="1273827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27656F6-45DF-4AC0-AF66-B754902CA11E}"/>
                </a:ext>
              </a:extLst>
            </p:cNvPr>
            <p:cNvSpPr/>
            <p:nvPr/>
          </p:nvSpPr>
          <p:spPr>
            <a:xfrm>
              <a:off x="1077245" y="217312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变化的代码表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3B3156B1-6B08-467C-BA93-36AB0B5358B5}"/>
                </a:ext>
              </a:extLst>
            </p:cNvPr>
            <p:cNvSpPr/>
            <p:nvPr/>
          </p:nvSpPr>
          <p:spPr>
            <a:xfrm>
              <a:off x="495301" y="2726371"/>
              <a:ext cx="2733548" cy="1185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国别（地区）代码、港口代码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币制代码、运输方式代码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监管方式代码、计量单位代码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包装种类代码、集装箱规格代码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CF88CAD-CD93-4765-AD0D-71C7001F8642}"/>
              </a:ext>
            </a:extLst>
          </p:cNvPr>
          <p:cNvGrpSpPr/>
          <p:nvPr/>
        </p:nvGrpSpPr>
        <p:grpSpPr>
          <a:xfrm>
            <a:off x="4448057" y="1223452"/>
            <a:ext cx="3857743" cy="3035646"/>
            <a:chOff x="4419604" y="1223452"/>
            <a:chExt cx="3857743" cy="303564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D5CA80BA-12BC-4D7D-9CA4-70149EEA6D20}"/>
                </a:ext>
              </a:extLst>
            </p:cNvPr>
            <p:cNvGrpSpPr/>
            <p:nvPr/>
          </p:nvGrpSpPr>
          <p:grpSpPr>
            <a:xfrm>
              <a:off x="5967475" y="1223452"/>
              <a:ext cx="762000" cy="762000"/>
              <a:chOff x="5953200" y="1273827"/>
              <a:chExt cx="762000" cy="762000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7CFDD069-1180-467F-836C-656304372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2200" y="1492827"/>
                <a:ext cx="324000" cy="324000"/>
              </a:xfrm>
              <a:prstGeom prst="rect">
                <a:avLst/>
              </a:prstGeom>
            </p:spPr>
          </p:pic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133AC7AC-AC94-404C-A340-93B7FB8B7269}"/>
                  </a:ext>
                </a:extLst>
              </p:cNvPr>
              <p:cNvSpPr/>
              <p:nvPr/>
            </p:nvSpPr>
            <p:spPr>
              <a:xfrm>
                <a:off x="5953200" y="1273827"/>
                <a:ext cx="762000" cy="762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32440BF-F322-4166-8932-6A02732A1B8B}"/>
                </a:ext>
              </a:extLst>
            </p:cNvPr>
            <p:cNvSpPr/>
            <p:nvPr/>
          </p:nvSpPr>
          <p:spPr>
            <a:xfrm>
              <a:off x="5448229" y="217312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无变化的代码表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2AFE5971-B5F5-4C43-BADB-B73141DAD9AF}"/>
                </a:ext>
              </a:extLst>
            </p:cNvPr>
            <p:cNvSpPr/>
            <p:nvPr/>
          </p:nvSpPr>
          <p:spPr>
            <a:xfrm>
              <a:off x="4419604" y="2726371"/>
              <a:ext cx="3857743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进出口关别代码、征免性质代码、国内地区代码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成交方式代码、征免性质代码、商品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编码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征免方式、目的地代码、国内口岸代码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检验检疫机关代码、关联理由、企业资质类别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检验检疫编码、用途、原产地区、许可证类别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危包类别、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编码、货物属性代码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6106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矩形"/>
          <p:cNvSpPr>
            <a:spLocks/>
          </p:cNvSpPr>
          <p:nvPr/>
        </p:nvSpPr>
        <p:spPr>
          <a:xfrm>
            <a:off x="609600" y="85725"/>
            <a:ext cx="8153400" cy="54768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u="none" strike="noStrike" kern="1200" cap="none" spc="0" baseline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新报关单</a:t>
            </a: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界面介绍</a:t>
            </a:r>
            <a:r>
              <a:rPr lang="en-US" altLang="zh-CN" sz="1800" b="0" i="0" u="none" strike="noStrike" kern="1200" cap="none" spc="0" baseline="0" dirty="0">
                <a:latin typeface="微软雅黑" pitchFamily="34" charset="-122"/>
                <a:ea typeface="微软雅黑" pitchFamily="34" charset="-122"/>
                <a:cs typeface="Calibri" pitchFamily="34" charset="0"/>
              </a:rPr>
              <a:t>—— </a:t>
            </a:r>
            <a:r>
              <a:rPr lang="zh-CN" altLang="en-US" sz="1800" b="0" i="0" u="none" strike="noStrike" kern="1200" cap="none" spc="0" baseline="0" dirty="0"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参数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代码</a:t>
            </a:r>
            <a:endParaRPr lang="zh-CN" altLang="en-US" sz="1800" b="0" i="0" u="none" strike="noStrike" kern="1200" cap="none" spc="0" baseline="0" dirty="0"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pic>
        <p:nvPicPr>
          <p:cNvPr id="21" name="Picture 1">
            <a:extLst>
              <a:ext uri="{FF2B5EF4-FFF2-40B4-BE49-F238E27FC236}">
                <a16:creationId xmlns:a16="http://schemas.microsoft.com/office/drawing/2014/main" xmlns="" id="{77694A2D-F8A3-4F25-8AAE-790CCF7F2C2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4" y="1175768"/>
            <a:ext cx="256032" cy="228600"/>
          </a:xfrm>
          <a:prstGeom prst="rect">
            <a:avLst/>
          </a:prstGeom>
        </p:spPr>
      </p:pic>
      <p:sp>
        <p:nvSpPr>
          <p:cNvPr id="22" name="Rectangle 33">
            <a:extLst>
              <a:ext uri="{FF2B5EF4-FFF2-40B4-BE49-F238E27FC236}">
                <a16:creationId xmlns:a16="http://schemas.microsoft.com/office/drawing/2014/main" xmlns="" id="{86C1C899-70F7-4984-B8E3-F7DC0AAA33AE}"/>
              </a:ext>
            </a:extLst>
          </p:cNvPr>
          <p:cNvSpPr/>
          <p:nvPr/>
        </p:nvSpPr>
        <p:spPr>
          <a:xfrm>
            <a:off x="609600" y="942912"/>
            <a:ext cx="4862228" cy="13043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b="1" dirty="0">
                <a:ea typeface="微软雅黑" panose="020B0503020204020204" pitchFamily="34" charset="-122"/>
                <a:cs typeface="Times New Roman" panose="02020603050405020304" pitchFamily="18" charset="0"/>
              </a:rPr>
              <a:t>      如何查看以上参数</a:t>
            </a:r>
            <a:endParaRPr lang="en-US" altLang="zh-CN" sz="1600" b="1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/>
            <a:endParaRPr lang="en-US" altLang="zh-CN" sz="7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"/>
            </a:pPr>
            <a:r>
              <a:rPr lang="zh-CN" altLang="en-US" sz="1200" dirty="0"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1400" dirty="0">
                <a:ea typeface="微软雅黑" panose="020B0503020204020204" pitchFamily="34" charset="-122"/>
                <a:cs typeface="Times New Roman" panose="02020603050405020304" pitchFamily="18" charset="0"/>
              </a:rPr>
              <a:t>海关总署门户网站  </a:t>
            </a:r>
            <a:r>
              <a:rPr lang="en-US" altLang="zh-CN" sz="1400" dirty="0">
                <a:ea typeface="微软雅黑" panose="020B0503020204020204" pitchFamily="34" charset="-122"/>
                <a:cs typeface="Times New Roman" panose="02020603050405020304" pitchFamily="18" charset="0"/>
              </a:rPr>
              <a:t>http://www.customs.gov.cn </a:t>
            </a:r>
          </a:p>
          <a:p>
            <a:pPr lvl="0">
              <a:lnSpc>
                <a:spcPct val="150000"/>
              </a:lnSpc>
            </a:pPr>
            <a:r>
              <a:rPr lang="en-US" altLang="zh-CN" sz="12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   </a:t>
            </a:r>
            <a:r>
              <a:rPr lang="zh-CN" altLang="en-US" sz="14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在线服务 </a:t>
            </a:r>
            <a:r>
              <a:rPr lang="en-US" altLang="zh-CN" sz="14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&gt; </a:t>
            </a:r>
            <a:r>
              <a:rPr lang="zh-CN" altLang="en-US" sz="14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通关参数 </a:t>
            </a:r>
            <a:r>
              <a:rPr lang="en-US" altLang="zh-CN" sz="14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&gt; </a:t>
            </a:r>
            <a:r>
              <a:rPr lang="zh-CN" altLang="en-US" sz="14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关检融合部分通关参数查询及下载</a:t>
            </a:r>
            <a:endParaRPr lang="en-US" altLang="zh-CN" sz="12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FAE1AF8-5B36-40A1-8A43-FAE31CD44508}"/>
              </a:ext>
            </a:extLst>
          </p:cNvPr>
          <p:cNvGrpSpPr/>
          <p:nvPr/>
        </p:nvGrpSpPr>
        <p:grpSpPr>
          <a:xfrm>
            <a:off x="921196" y="2489424"/>
            <a:ext cx="4005804" cy="1645839"/>
            <a:chOff x="685801" y="2526110"/>
            <a:chExt cx="4005804" cy="164583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89E0B85-FECF-4F6A-9EA2-ECF0C3902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01" y="2526110"/>
              <a:ext cx="4005804" cy="164583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B61B2E4-1C40-42B3-BDF4-F5FE5AE9496C}"/>
                </a:ext>
              </a:extLst>
            </p:cNvPr>
            <p:cNvSpPr/>
            <p:nvPr/>
          </p:nvSpPr>
          <p:spPr>
            <a:xfrm>
              <a:off x="1968500" y="2841196"/>
              <a:ext cx="756000" cy="720000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60CCECD-1AA6-498E-9C6D-A511B06BE344}"/>
              </a:ext>
            </a:extLst>
          </p:cNvPr>
          <p:cNvGrpSpPr/>
          <p:nvPr/>
        </p:nvGrpSpPr>
        <p:grpSpPr>
          <a:xfrm>
            <a:off x="5651500" y="2489200"/>
            <a:ext cx="2158171" cy="1646063"/>
            <a:chOff x="5410200" y="2525886"/>
            <a:chExt cx="2158171" cy="164606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3FAC2CCF-34FE-4D76-89EE-0C3E16796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10200" y="2525886"/>
              <a:ext cx="2158171" cy="1646063"/>
            </a:xfrm>
            <a:prstGeom prst="rect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0CEB33DC-1C5C-44FF-94B5-9801F0A3D78B}"/>
                </a:ext>
              </a:extLst>
            </p:cNvPr>
            <p:cNvSpPr/>
            <p:nvPr/>
          </p:nvSpPr>
          <p:spPr>
            <a:xfrm>
              <a:off x="5562600" y="3867150"/>
              <a:ext cx="1828800" cy="304799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箭头: 虚尾 29">
            <a:extLst>
              <a:ext uri="{FF2B5EF4-FFF2-40B4-BE49-F238E27FC236}">
                <a16:creationId xmlns:a16="http://schemas.microsoft.com/office/drawing/2014/main" xmlns="" id="{3862A8CB-9115-4FF6-9EF2-1BB30ABC756E}"/>
              </a:ext>
            </a:extLst>
          </p:cNvPr>
          <p:cNvSpPr/>
          <p:nvPr/>
        </p:nvSpPr>
        <p:spPr>
          <a:xfrm>
            <a:off x="5177000" y="3204231"/>
            <a:ext cx="288000" cy="216000"/>
          </a:xfrm>
          <a:prstGeom prst="stripedRightArrow">
            <a:avLst>
              <a:gd name="adj1" fmla="val 49384"/>
              <a:gd name="adj2" fmla="val 59031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67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矩形"/>
          <p:cNvSpPr>
            <a:spLocks/>
          </p:cNvSpPr>
          <p:nvPr/>
        </p:nvSpPr>
        <p:spPr>
          <a:xfrm>
            <a:off x="609600" y="85725"/>
            <a:ext cx="8153400" cy="54768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u="none" strike="noStrike" kern="1200" cap="none" spc="0" baseline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新报关单</a:t>
            </a: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界面介绍</a:t>
            </a:r>
            <a:r>
              <a:rPr lang="en-US" altLang="zh-CN" sz="1800" b="0" i="0" u="none" strike="noStrike" kern="1200" cap="none" spc="0" baseline="0" dirty="0">
                <a:latin typeface="微软雅黑" pitchFamily="34" charset="-122"/>
                <a:ea typeface="微软雅黑" pitchFamily="34" charset="-122"/>
                <a:cs typeface="Calibri" pitchFamily="34" charset="0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培训测试环境</a:t>
            </a:r>
            <a:endParaRPr lang="zh-CN" altLang="en-US" sz="1800" b="0" i="0" u="none" strike="noStrike" kern="1200" cap="none" spc="0" baseline="0" dirty="0"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C7E5FB8-10EB-4643-BAB4-7E5E34BCED51}"/>
              </a:ext>
            </a:extLst>
          </p:cNvPr>
          <p:cNvGrpSpPr/>
          <p:nvPr/>
        </p:nvGrpSpPr>
        <p:grpSpPr>
          <a:xfrm>
            <a:off x="486556" y="811893"/>
            <a:ext cx="8047844" cy="1828706"/>
            <a:chOff x="486556" y="972016"/>
            <a:chExt cx="8047844" cy="1828706"/>
          </a:xfrm>
        </p:grpSpPr>
        <p:pic>
          <p:nvPicPr>
            <p:cNvPr id="21" name="Picture 1">
              <a:extLst>
                <a:ext uri="{FF2B5EF4-FFF2-40B4-BE49-F238E27FC236}">
                  <a16:creationId xmlns:a16="http://schemas.microsoft.com/office/drawing/2014/main" xmlns="" id="{77694A2D-F8A3-4F25-8AAE-790CCF7F2C26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739" y="1229178"/>
              <a:ext cx="256032" cy="228600"/>
            </a:xfrm>
            <a:prstGeom prst="rect">
              <a:avLst/>
            </a:prstGeom>
          </p:spPr>
        </p:pic>
        <p:sp>
          <p:nvSpPr>
            <p:cNvPr id="22" name="Rectangle 33">
              <a:extLst>
                <a:ext uri="{FF2B5EF4-FFF2-40B4-BE49-F238E27FC236}">
                  <a16:creationId xmlns:a16="http://schemas.microsoft.com/office/drawing/2014/main" xmlns="" id="{86C1C899-70F7-4984-B8E3-F7DC0AAA33AE}"/>
                </a:ext>
              </a:extLst>
            </p:cNvPr>
            <p:cNvSpPr/>
            <p:nvPr/>
          </p:nvSpPr>
          <p:spPr>
            <a:xfrm>
              <a:off x="486556" y="972016"/>
              <a:ext cx="8047844" cy="182870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>
                <a:lnSpc>
                  <a:spcPct val="200000"/>
                </a:lnSpc>
              </a:pPr>
              <a:r>
                <a:rPr lang="zh-CN" altLang="en-US" sz="1600" b="1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      如何登录培训测试环境</a:t>
              </a:r>
              <a:endParaRPr lang="en-US" altLang="zh-CN" sz="1600" b="1" dirty="0"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lvl="0"/>
              <a:endParaRPr lang="en-US" altLang="zh-CN" sz="700" dirty="0"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"/>
              </a:pP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1400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https://apptrain.singlewindow.cn/vplatformserver/swProxy/deskserver/sw/deskIndex?menu_id=dec001</a:t>
              </a:r>
            </a:p>
            <a:p>
              <a:pPr marL="285750" lvl="0" indent="-285750">
                <a:lnSpc>
                  <a:spcPct val="150000"/>
                </a:lnSpc>
                <a:buFont typeface="Wingdings" panose="05000000000000000000" pitchFamily="2" charset="2"/>
                <a:buChar char=""/>
              </a:pPr>
              <a:r>
                <a:rPr lang="zh-CN" altLang="en-US" sz="14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用户名：</a:t>
              </a:r>
              <a:r>
                <a:rPr lang="en-US" altLang="zh-CN" sz="14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swbjop0201</a:t>
              </a:r>
              <a:r>
                <a:rPr lang="en-US" altLang="zh-CN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     </a:t>
              </a:r>
              <a:r>
                <a:rPr lang="zh-CN" altLang="en-US" sz="14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密码：</a:t>
              </a:r>
              <a:r>
                <a:rPr lang="en-US" altLang="zh-CN" sz="14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1234qwer</a:t>
              </a:r>
            </a:p>
            <a:p>
              <a:pPr lvl="0">
                <a:lnSpc>
                  <a:spcPct val="150000"/>
                </a:lnSpc>
              </a:pPr>
              <a:endParaRPr lang="en-US" altLang="zh-CN" sz="900" dirty="0"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* </a:t>
              </a:r>
              <a:r>
                <a:rPr lang="zh-CN" altLang="en-US" sz="1200" dirty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培训环境，仅供参考。如遇到功能或参数不全等情况，请以海关总署发布的公告内容、或实际系统上线后为准。</a:t>
              </a:r>
              <a:endParaRPr lang="en-US" altLang="zh-CN" sz="1200" dirty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38C2567-58A9-48ED-A665-9DAA10736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2724150"/>
            <a:ext cx="3460515" cy="182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6612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组合 6"/>
          <p:cNvGrpSpPr>
            <a:grpSpLocks/>
          </p:cNvGrpSpPr>
          <p:nvPr/>
        </p:nvGrpSpPr>
        <p:grpSpPr bwMode="auto">
          <a:xfrm>
            <a:off x="457200" y="2068513"/>
            <a:ext cx="4419598" cy="1014412"/>
            <a:chOff x="4610101" y="2062943"/>
            <a:chExt cx="4419597" cy="101290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78464" y="2112082"/>
              <a:ext cx="0" cy="91462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622926" y="2246820"/>
              <a:ext cx="3406772" cy="645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重点提醒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0101" y="2062943"/>
              <a:ext cx="868363" cy="101290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4</a:t>
              </a:r>
              <a:endParaRPr lang="zh-CN" altLang="en-US" sz="6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6"/>
          <p:cNvGrpSpPr>
            <a:grpSpLocks/>
          </p:cNvGrpSpPr>
          <p:nvPr/>
        </p:nvGrpSpPr>
        <p:grpSpPr bwMode="auto">
          <a:xfrm>
            <a:off x="4572000" y="2068513"/>
            <a:ext cx="906463" cy="1016000"/>
            <a:chOff x="4572000" y="2061598"/>
            <a:chExt cx="906463" cy="101583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478463" y="2112390"/>
              <a:ext cx="0" cy="91425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4572000" y="2061598"/>
              <a:ext cx="762000" cy="1015838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1</a:t>
              </a:r>
              <a:endParaRPr lang="zh-CN" altLang="en-US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5622925" y="2291775"/>
            <a:ext cx="25304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总体介绍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重点提醒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4" name="표 9">
            <a:extLst>
              <a:ext uri="{FF2B5EF4-FFF2-40B4-BE49-F238E27FC236}">
                <a16:creationId xmlns:a16="http://schemas.microsoft.com/office/drawing/2014/main" xmlns="" id="{A633A31D-A5C8-43CC-A508-D30D24D3A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820768"/>
              </p:ext>
            </p:extLst>
          </p:nvPr>
        </p:nvGraphicFramePr>
        <p:xfrm>
          <a:off x="547254" y="715242"/>
          <a:ext cx="6858000" cy="4335603"/>
        </p:xfrm>
        <a:graphic>
          <a:graphicData uri="http://schemas.openxmlformats.org/drawingml/2006/table">
            <a:tbl>
              <a:tblPr firstRow="1" bandRow="1"/>
              <a:tblGrid>
                <a:gridCol w="2122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352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3223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准备工作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pitchFamily="34" charset="-122"/>
                        <a:ea typeface="맑은 고딕" pitchFamily="50" charset="-127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用户注册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3" marR="91443" marT="45713" marB="45713" anchor="ctr">
                    <a:lnL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322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 latinLnBrk="1"/>
                      <a:endParaRPr lang="ko-KR" altLang="en-US" sz="10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企业资质（资质注册、补录）</a:t>
                      </a:r>
                      <a:endParaRPr lang="en-US" altLang="zh-CN" sz="14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246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 latinLnBrk="1"/>
                      <a:endParaRPr lang="ko-KR" altLang="en-US" sz="10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办理电子口岸卡介质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3223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填制规范变化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新增字段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合并共同字段，修改相关字段名称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맑은 고딕" pitchFamily="50" charset="-127"/>
                        <a:cs typeface="+mn-cs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删除字段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7474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</a:rPr>
                        <a:t>版式文件变化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展示内容 形成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56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个项目的新报关单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E6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打印方式 只有标准打，取消套打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724689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布局结构 为横版结构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3223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8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参数代码变化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沿用原海关、商检代码表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合并为新代码表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32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ix고딕 M"/>
                          <a:ea typeface="Rix고딕 M"/>
                        </a:defRPr>
                      </a:lvl9pPr>
                    </a:lstStyle>
                    <a:p>
                      <a:pPr algn="ctr"/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采用国际统一代码表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4034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随附单据变化</a:t>
                      </a:r>
                    </a:p>
                  </a:txBody>
                  <a:tcPr marL="91443" marR="91443" marT="45713" marB="45713" anchor="ctr">
                    <a:lnL w="12700" cmpd="sng">
                      <a:solidFill>
                        <a:sysClr val="window" lastClr="CCE8CF"/>
                      </a:solidFill>
                    </a:lnL>
                    <a:lnR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DC1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一套随附单据一次上传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43" marR="91443" marT="45713" marB="45713" anchor="ctr">
                    <a:lnL w="12700" cap="flat" cmpd="sng" algn="ctr">
                      <a:solidFill>
                        <a:sysClr val="window" lastClr="CCE8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E6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3046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670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重点提醒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企业视角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BDBB5EA-2AFC-4583-ADFA-CEAB3835178C}"/>
              </a:ext>
            </a:extLst>
          </p:cNvPr>
          <p:cNvGrpSpPr/>
          <p:nvPr/>
        </p:nvGrpSpPr>
        <p:grpSpPr>
          <a:xfrm>
            <a:off x="1447800" y="1114137"/>
            <a:ext cx="7010400" cy="661698"/>
            <a:chOff x="588818" y="1276350"/>
            <a:chExt cx="7010400" cy="66169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51CE0D56-F130-438E-A203-86342F62BB4B}"/>
                </a:ext>
              </a:extLst>
            </p:cNvPr>
            <p:cNvGrpSpPr/>
            <p:nvPr/>
          </p:nvGrpSpPr>
          <p:grpSpPr>
            <a:xfrm>
              <a:off x="588818" y="1276350"/>
              <a:ext cx="4348163" cy="288000"/>
              <a:chOff x="588818" y="1276350"/>
              <a:chExt cx="4348163" cy="288000"/>
            </a:xfrm>
          </p:grpSpPr>
          <p:cxnSp>
            <p:nvCxnSpPr>
              <p:cNvPr id="14" name="直接连接符​​ 6">
                <a:extLst>
                  <a:ext uri="{FF2B5EF4-FFF2-40B4-BE49-F238E27FC236}">
                    <a16:creationId xmlns:a16="http://schemas.microsoft.com/office/drawing/2014/main" xmlns="" id="{E01F2E72-9938-4745-99F4-061288C61713}"/>
                  </a:ext>
                </a:extLst>
              </p:cNvPr>
              <p:cNvCxnSpPr/>
              <p:nvPr/>
            </p:nvCxnSpPr>
            <p:spPr bwMode="auto">
              <a:xfrm flipV="1">
                <a:off x="1893743" y="1276350"/>
                <a:ext cx="3043238" cy="3175"/>
              </a:xfrm>
              <a:prstGeom prst="line">
                <a:avLst/>
              </a:prstGeom>
              <a:ln w="571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矩形​​ 9">
                <a:extLst>
                  <a:ext uri="{FF2B5EF4-FFF2-40B4-BE49-F238E27FC236}">
                    <a16:creationId xmlns:a16="http://schemas.microsoft.com/office/drawing/2014/main" xmlns="" id="{A4E67855-FBE1-434C-9AE5-402B5E0421D5}"/>
                  </a:ext>
                </a:extLst>
              </p:cNvPr>
              <p:cNvSpPr/>
              <p:nvPr/>
            </p:nvSpPr>
            <p:spPr bwMode="auto">
              <a:xfrm>
                <a:off x="588818" y="1276350"/>
                <a:ext cx="2232025" cy="288000"/>
              </a:xfrm>
              <a:prstGeom prst="rect">
                <a:avLst/>
              </a:prstGeom>
              <a:solidFill>
                <a:schemeClr val="accent6"/>
              </a:solidFill>
              <a:ln w="571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企业关检业务合并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6042DDF-F7A4-4F1E-8FA5-BE2B6B676CB4}"/>
                </a:ext>
              </a:extLst>
            </p:cNvPr>
            <p:cNvSpPr/>
            <p:nvPr/>
          </p:nvSpPr>
          <p:spPr>
            <a:xfrm>
              <a:off x="2895600" y="1312877"/>
              <a:ext cx="470361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把原报关报检业务梳理融合再梳理，确认业务录入、导入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如果采用导入方式，及时办理导入业务，测试报文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D5CFE84-4A3B-46D6-A43F-FE5339372C61}"/>
              </a:ext>
            </a:extLst>
          </p:cNvPr>
          <p:cNvGrpSpPr/>
          <p:nvPr/>
        </p:nvGrpSpPr>
        <p:grpSpPr>
          <a:xfrm>
            <a:off x="457200" y="2140876"/>
            <a:ext cx="6781800" cy="661698"/>
            <a:chOff x="457200" y="2114550"/>
            <a:chExt cx="6781800" cy="661698"/>
          </a:xfrm>
        </p:grpSpPr>
        <p:cxnSp>
          <p:nvCxnSpPr>
            <p:cNvPr id="30" name="直接连接符​​ 6">
              <a:extLst>
                <a:ext uri="{FF2B5EF4-FFF2-40B4-BE49-F238E27FC236}">
                  <a16:creationId xmlns:a16="http://schemas.microsoft.com/office/drawing/2014/main" xmlns="" id="{DEFB3BF7-1A7F-4F47-9D88-D5E43CFBB28D}"/>
                </a:ext>
              </a:extLst>
            </p:cNvPr>
            <p:cNvCxnSpPr/>
            <p:nvPr/>
          </p:nvCxnSpPr>
          <p:spPr bwMode="auto">
            <a:xfrm flipV="1">
              <a:off x="1762125" y="2114550"/>
              <a:ext cx="3043238" cy="3175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​​ 9">
              <a:extLst>
                <a:ext uri="{FF2B5EF4-FFF2-40B4-BE49-F238E27FC236}">
                  <a16:creationId xmlns:a16="http://schemas.microsoft.com/office/drawing/2014/main" xmlns="" id="{786BCEA9-4662-40BB-B352-1942D5763BAA}"/>
                </a:ext>
              </a:extLst>
            </p:cNvPr>
            <p:cNvSpPr/>
            <p:nvPr/>
          </p:nvSpPr>
          <p:spPr bwMode="auto">
            <a:xfrm>
              <a:off x="457200" y="2114550"/>
              <a:ext cx="2232025" cy="288000"/>
            </a:xfrm>
            <a:prstGeom prst="rect">
              <a:avLst/>
            </a:prstGeom>
            <a:solidFill>
              <a:schemeClr val="accent5"/>
            </a:solidFill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企业加强内部管理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A7B7F69A-5B17-43AE-A020-99F9A4159DDF}"/>
                </a:ext>
              </a:extLst>
            </p:cNvPr>
            <p:cNvSpPr/>
            <p:nvPr/>
          </p:nvSpPr>
          <p:spPr>
            <a:xfrm>
              <a:off x="2763982" y="2151077"/>
              <a:ext cx="447501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企业对单一窗口注册的管理，对电子口岸卡的管理，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对报关人员的管理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2187E39-A885-4E63-A747-328B45B49AA5}"/>
              </a:ext>
            </a:extLst>
          </p:cNvPr>
          <p:cNvGrpSpPr/>
          <p:nvPr/>
        </p:nvGrpSpPr>
        <p:grpSpPr>
          <a:xfrm>
            <a:off x="2234479" y="3167615"/>
            <a:ext cx="4800600" cy="344304"/>
            <a:chOff x="990600" y="3066005"/>
            <a:chExt cx="4800600" cy="344304"/>
          </a:xfrm>
        </p:grpSpPr>
        <p:cxnSp>
          <p:nvCxnSpPr>
            <p:cNvPr id="35" name="直接连接符​​ 6">
              <a:extLst>
                <a:ext uri="{FF2B5EF4-FFF2-40B4-BE49-F238E27FC236}">
                  <a16:creationId xmlns:a16="http://schemas.microsoft.com/office/drawing/2014/main" xmlns="" id="{5140C57B-64DD-401A-8008-3776B6A7C70D}"/>
                </a:ext>
              </a:extLst>
            </p:cNvPr>
            <p:cNvCxnSpPr/>
            <p:nvPr/>
          </p:nvCxnSpPr>
          <p:spPr bwMode="auto">
            <a:xfrm flipV="1">
              <a:off x="2295525" y="3066005"/>
              <a:ext cx="3043238" cy="3175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​​ 9">
              <a:extLst>
                <a:ext uri="{FF2B5EF4-FFF2-40B4-BE49-F238E27FC236}">
                  <a16:creationId xmlns:a16="http://schemas.microsoft.com/office/drawing/2014/main" xmlns="" id="{FDD7E072-6D08-4F06-9038-D38C7E5B8283}"/>
                </a:ext>
              </a:extLst>
            </p:cNvPr>
            <p:cNvSpPr/>
            <p:nvPr/>
          </p:nvSpPr>
          <p:spPr bwMode="auto">
            <a:xfrm>
              <a:off x="990600" y="3066005"/>
              <a:ext cx="2232025" cy="288000"/>
            </a:xfrm>
            <a:prstGeom prst="rect">
              <a:avLst/>
            </a:prstGeom>
            <a:solidFill>
              <a:schemeClr val="accent4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企业加强内部管理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B63257F8-D9DE-4353-8EC2-4EA27CCF6D99}"/>
                </a:ext>
              </a:extLst>
            </p:cNvPr>
            <p:cNvSpPr/>
            <p:nvPr/>
          </p:nvSpPr>
          <p:spPr>
            <a:xfrm>
              <a:off x="3297382" y="3102532"/>
              <a:ext cx="24938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尽快熟悉录入界面及操作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8A45601-D758-48F2-8354-096440711D28}"/>
              </a:ext>
            </a:extLst>
          </p:cNvPr>
          <p:cNvGrpSpPr/>
          <p:nvPr/>
        </p:nvGrpSpPr>
        <p:grpSpPr>
          <a:xfrm>
            <a:off x="3481388" y="3876959"/>
            <a:ext cx="4800600" cy="344304"/>
            <a:chOff x="990600" y="3066005"/>
            <a:chExt cx="4800600" cy="344304"/>
          </a:xfrm>
        </p:grpSpPr>
        <p:cxnSp>
          <p:nvCxnSpPr>
            <p:cNvPr id="40" name="直接连接符​​ 6">
              <a:extLst>
                <a:ext uri="{FF2B5EF4-FFF2-40B4-BE49-F238E27FC236}">
                  <a16:creationId xmlns:a16="http://schemas.microsoft.com/office/drawing/2014/main" xmlns="" id="{5633B340-89CF-4A8E-BAA6-0EBF469C9386}"/>
                </a:ext>
              </a:extLst>
            </p:cNvPr>
            <p:cNvCxnSpPr/>
            <p:nvPr/>
          </p:nvCxnSpPr>
          <p:spPr bwMode="auto">
            <a:xfrm flipV="1">
              <a:off x="2295525" y="3066005"/>
              <a:ext cx="3043238" cy="3175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​​ 9">
              <a:extLst>
                <a:ext uri="{FF2B5EF4-FFF2-40B4-BE49-F238E27FC236}">
                  <a16:creationId xmlns:a16="http://schemas.microsoft.com/office/drawing/2014/main" xmlns="" id="{EB69EDC3-BADE-40D4-850D-A682F5B12B90}"/>
                </a:ext>
              </a:extLst>
            </p:cNvPr>
            <p:cNvSpPr/>
            <p:nvPr/>
          </p:nvSpPr>
          <p:spPr bwMode="auto">
            <a:xfrm>
              <a:off x="990600" y="3066005"/>
              <a:ext cx="2232025" cy="288000"/>
            </a:xfrm>
            <a:prstGeom prst="rect">
              <a:avLst/>
            </a:prstGeom>
            <a:solidFill>
              <a:schemeClr val="accent3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代理企业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B41F9163-945B-4316-AFC4-D00996FA3CF3}"/>
                </a:ext>
              </a:extLst>
            </p:cNvPr>
            <p:cNvSpPr/>
            <p:nvPr/>
          </p:nvSpPr>
          <p:spPr>
            <a:xfrm>
              <a:off x="3297382" y="3102532"/>
              <a:ext cx="24938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保障业务融合期平稳过渡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6963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33435D7-9A5E-4E41-9F8B-761C469A3D19}"/>
              </a:ext>
            </a:extLst>
          </p:cNvPr>
          <p:cNvGrpSpPr/>
          <p:nvPr/>
        </p:nvGrpSpPr>
        <p:grpSpPr>
          <a:xfrm>
            <a:off x="823912" y="3333750"/>
            <a:ext cx="2814232" cy="1093569"/>
            <a:chOff x="838200" y="3353734"/>
            <a:chExt cx="2814232" cy="1093569"/>
          </a:xfrm>
        </p:grpSpPr>
        <p:pic>
          <p:nvPicPr>
            <p:cNvPr id="8" name="Picture 1">
              <a:extLst>
                <a:ext uri="{FF2B5EF4-FFF2-40B4-BE49-F238E27FC236}">
                  <a16:creationId xmlns:a16="http://schemas.microsoft.com/office/drawing/2014/main" xmlns="" id="{C04B0FFA-2545-46D8-AA8E-DE303E1601E3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064" y="3500078"/>
              <a:ext cx="256032" cy="228600"/>
            </a:xfrm>
            <a:prstGeom prst="rect">
              <a:avLst/>
            </a:prstGeom>
          </p:spPr>
        </p:pic>
        <p:sp>
          <p:nvSpPr>
            <p:cNvPr id="9" name="Rectangle 33">
              <a:extLst>
                <a:ext uri="{FF2B5EF4-FFF2-40B4-BE49-F238E27FC236}">
                  <a16:creationId xmlns:a16="http://schemas.microsoft.com/office/drawing/2014/main" xmlns="" id="{53E1578D-8F20-4642-A627-34ED7857DDD1}"/>
                </a:ext>
              </a:extLst>
            </p:cNvPr>
            <p:cNvSpPr/>
            <p:nvPr/>
          </p:nvSpPr>
          <p:spPr>
            <a:xfrm>
              <a:off x="838200" y="3353734"/>
              <a:ext cx="2814232" cy="109356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>
                <a:lnSpc>
                  <a:spcPct val="200000"/>
                </a:lnSpc>
              </a:pP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如何查看</a:t>
              </a:r>
              <a:endParaRPr lang="en-US" altLang="zh-CN" sz="1200" dirty="0"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lvl="0"/>
              <a:endParaRPr lang="en-US" altLang="zh-CN" sz="700" dirty="0"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"/>
              </a:pP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 海关总署 </a:t>
              </a:r>
              <a:r>
                <a:rPr lang="en-US" altLang="zh-CN" sz="1200" dirty="0">
                  <a:ea typeface="微软雅黑" panose="020B0503020204020204" pitchFamily="34" charset="-122"/>
                  <a:cs typeface="Times New Roman" panose="02020603050405020304" pitchFamily="18" charset="0"/>
                </a:rPr>
                <a:t>http://www.customs.gov.cn </a:t>
              </a:r>
            </a:p>
            <a:p>
              <a:pPr lvl="0">
                <a:lnSpc>
                  <a:spcPct val="150000"/>
                </a:lnSpc>
              </a:pPr>
              <a:r>
                <a:rPr lang="en-US" altLang="zh-CN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  </a:t>
              </a: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信息公开 </a:t>
              </a:r>
              <a:r>
                <a:rPr lang="en-US" altLang="zh-CN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&gt; </a:t>
              </a: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海关法规 </a:t>
              </a:r>
              <a:r>
                <a:rPr lang="en-US" altLang="zh-CN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&gt; </a:t>
              </a:r>
              <a:r>
                <a:rPr lang="zh-CN" altLang="en-US" sz="1200" dirty="0"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最新公告</a:t>
              </a:r>
              <a:endParaRPr lang="en-US" altLang="zh-CN" sz="1200" dirty="0"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96B8985-0974-4ACC-923B-C4DB5E90D5EF}"/>
              </a:ext>
            </a:extLst>
          </p:cNvPr>
          <p:cNvGrpSpPr/>
          <p:nvPr/>
        </p:nvGrpSpPr>
        <p:grpSpPr>
          <a:xfrm>
            <a:off x="597021" y="1433446"/>
            <a:ext cx="8041304" cy="700083"/>
            <a:chOff x="420250" y="1461529"/>
            <a:chExt cx="8041304" cy="765663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xmlns="" id="{D752C25D-A3F9-4C54-BE5D-17118C56FC43}"/>
                </a:ext>
              </a:extLst>
            </p:cNvPr>
            <p:cNvSpPr/>
            <p:nvPr/>
          </p:nvSpPr>
          <p:spPr>
            <a:xfrm>
              <a:off x="420250" y="1890584"/>
              <a:ext cx="8041304" cy="3366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海关总署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2018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年第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60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号（关于修订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《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中华人民共和国海关进出口货物报关单填制规范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》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的公告）</a:t>
              </a:r>
            </a:p>
          </p:txBody>
        </p:sp>
        <p:sp>
          <p:nvSpPr>
            <p:cNvPr id="16" name="Rectangle 2">
              <a:extLst>
                <a:ext uri="{FF2B5EF4-FFF2-40B4-BE49-F238E27FC236}">
                  <a16:creationId xmlns:a16="http://schemas.microsoft.com/office/drawing/2014/main" xmlns="" id="{C4C9B9DF-DD3E-4FF2-B7B1-973A5CA5D73D}"/>
                </a:ext>
              </a:extLst>
            </p:cNvPr>
            <p:cNvSpPr/>
            <p:nvPr/>
          </p:nvSpPr>
          <p:spPr>
            <a:xfrm>
              <a:off x="427831" y="1461529"/>
              <a:ext cx="6999032" cy="3366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9388" indent="-179388">
                <a:buFont typeface="Arial" panose="020B0604020202020204" pitchFamily="34" charset="0"/>
                <a:buChar char="•"/>
              </a:pP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海关总署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2018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年第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50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号（关于全面取消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《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入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/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出境货物通关单</a:t>
              </a:r>
              <a:r>
                <a:rPr lang="en-US" altLang="zh-CN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》</a:t>
              </a:r>
              <a:r>
                <a:rPr lang="zh-CN" altLang="en-US" sz="1400" b="1" dirty="0">
                  <a:solidFill>
                    <a:prstClr val="black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有关事项的公告）</a:t>
              </a:r>
            </a:p>
          </p:txBody>
        </p:sp>
      </p:grpSp>
      <p:sp>
        <p:nvSpPr>
          <p:cNvPr id="13" name="Rectangle 2">
            <a:extLst>
              <a:ext uri="{FF2B5EF4-FFF2-40B4-BE49-F238E27FC236}">
                <a16:creationId xmlns:a16="http://schemas.microsoft.com/office/drawing/2014/main" xmlns="" id="{62995F8C-572C-4F1F-8490-65E4FAA069C6}"/>
              </a:ext>
            </a:extLst>
          </p:cNvPr>
          <p:cNvSpPr/>
          <p:nvPr/>
        </p:nvSpPr>
        <p:spPr>
          <a:xfrm>
            <a:off x="607185" y="2644973"/>
            <a:ext cx="65902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2018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67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号（关于进出口货物报关单申报电子报文格式的公告 ）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xmlns="" id="{D8257251-0AAC-4AAF-8188-66E1DF1C36F4}"/>
              </a:ext>
            </a:extLst>
          </p:cNvPr>
          <p:cNvSpPr/>
          <p:nvPr/>
        </p:nvSpPr>
        <p:spPr>
          <a:xfrm>
            <a:off x="597021" y="1042744"/>
            <a:ext cx="61734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2018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28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号（关于企业报关报检资质合并有关事项的公告）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xmlns="" id="{B83506E9-40F5-426B-865E-4DC71B9A1B7C}"/>
              </a:ext>
            </a:extLst>
          </p:cNvPr>
          <p:cNvSpPr/>
          <p:nvPr/>
        </p:nvSpPr>
        <p:spPr>
          <a:xfrm>
            <a:off x="604602" y="2239601"/>
            <a:ext cx="75026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2018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61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号（关于修改进出口货物报关单和进出境货物备案清单格式的公告）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5D1FDC1C-D43C-4B48-A14D-C88FE33145CC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总体介绍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相关公告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586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5D1FDC1C-D43C-4B48-A14D-C88FE33145CC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总体介绍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—— QP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客户端使用变化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290433-ABC2-4019-A36D-6B7B01C7F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15848"/>
            <a:ext cx="3480554" cy="24384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EC0A3B4-3DAA-4656-B65B-C7834581D534}"/>
              </a:ext>
            </a:extLst>
          </p:cNvPr>
          <p:cNvSpPr/>
          <p:nvPr/>
        </p:nvSpPr>
        <p:spPr>
          <a:xfrm>
            <a:off x="1670788" y="3699167"/>
            <a:ext cx="1205778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QP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C849BB1-2DED-4BA3-B6AA-174913726DD7}"/>
              </a:ext>
            </a:extLst>
          </p:cNvPr>
          <p:cNvGrpSpPr/>
          <p:nvPr/>
        </p:nvGrpSpPr>
        <p:grpSpPr>
          <a:xfrm>
            <a:off x="4495800" y="1110061"/>
            <a:ext cx="4090154" cy="625171"/>
            <a:chOff x="4495800" y="1110061"/>
            <a:chExt cx="4090154" cy="62517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E238AEE-5639-4AF5-BD19-D3C220313CF3}"/>
                </a:ext>
              </a:extLst>
            </p:cNvPr>
            <p:cNvSpPr/>
            <p:nvPr/>
          </p:nvSpPr>
          <p:spPr>
            <a:xfrm>
              <a:off x="5105400" y="1110061"/>
              <a:ext cx="3480554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除一次申报子系统的部分功能升级外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其他子系统</a:t>
              </a:r>
              <a:r>
                <a:rPr lang="zh-CN" altLang="en-US" sz="1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（例如减免税、手册等）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无变化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09541372-B6AB-4E35-BD25-CE83A189F33B}"/>
                </a:ext>
              </a:extLst>
            </p:cNvPr>
            <p:cNvGrpSpPr/>
            <p:nvPr/>
          </p:nvGrpSpPr>
          <p:grpSpPr>
            <a:xfrm>
              <a:off x="4495800" y="1206646"/>
              <a:ext cx="432000" cy="432000"/>
              <a:chOff x="4495800" y="1155946"/>
              <a:chExt cx="432000" cy="4320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04FB4B84-0552-4159-82B4-99589B0B5C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95800" y="1155946"/>
                <a:ext cx="432000" cy="432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543">
                <a:extLst>
                  <a:ext uri="{FF2B5EF4-FFF2-40B4-BE49-F238E27FC236}">
                    <a16:creationId xmlns:a16="http://schemas.microsoft.com/office/drawing/2014/main" xmlns="" id="{37BF94A1-E84D-47E3-BA54-316185D3AE8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675800" y="1251089"/>
                <a:ext cx="72000" cy="241714"/>
              </a:xfrm>
              <a:custGeom>
                <a:avLst/>
                <a:gdLst>
                  <a:gd name="T0" fmla="*/ 0 w 224"/>
                  <a:gd name="T1" fmla="*/ 0 h 752"/>
                  <a:gd name="T2" fmla="*/ 224 w 224"/>
                  <a:gd name="T3" fmla="*/ 0 h 752"/>
                  <a:gd name="T4" fmla="*/ 224 w 224"/>
                  <a:gd name="T5" fmla="*/ 172 h 752"/>
                  <a:gd name="T6" fmla="*/ 180 w 224"/>
                  <a:gd name="T7" fmla="*/ 516 h 752"/>
                  <a:gd name="T8" fmla="*/ 42 w 224"/>
                  <a:gd name="T9" fmla="*/ 516 h 752"/>
                  <a:gd name="T10" fmla="*/ 0 w 224"/>
                  <a:gd name="T11" fmla="*/ 172 h 752"/>
                  <a:gd name="T12" fmla="*/ 0 w 224"/>
                  <a:gd name="T13" fmla="*/ 0 h 752"/>
                  <a:gd name="T14" fmla="*/ 8 w 224"/>
                  <a:gd name="T15" fmla="*/ 568 h 752"/>
                  <a:gd name="T16" fmla="*/ 216 w 224"/>
                  <a:gd name="T17" fmla="*/ 568 h 752"/>
                  <a:gd name="T18" fmla="*/ 216 w 224"/>
                  <a:gd name="T19" fmla="*/ 752 h 752"/>
                  <a:gd name="T20" fmla="*/ 8 w 224"/>
                  <a:gd name="T21" fmla="*/ 752 h 752"/>
                  <a:gd name="T22" fmla="*/ 8 w 224"/>
                  <a:gd name="T23" fmla="*/ 568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752">
                    <a:moveTo>
                      <a:pt x="0" y="0"/>
                    </a:moveTo>
                    <a:lnTo>
                      <a:pt x="224" y="0"/>
                    </a:lnTo>
                    <a:lnTo>
                      <a:pt x="224" y="172"/>
                    </a:lnTo>
                    <a:lnTo>
                      <a:pt x="180" y="516"/>
                    </a:lnTo>
                    <a:lnTo>
                      <a:pt x="42" y="516"/>
                    </a:lnTo>
                    <a:lnTo>
                      <a:pt x="0" y="172"/>
                    </a:lnTo>
                    <a:lnTo>
                      <a:pt x="0" y="0"/>
                    </a:lnTo>
                    <a:close/>
                    <a:moveTo>
                      <a:pt x="8" y="568"/>
                    </a:moveTo>
                    <a:lnTo>
                      <a:pt x="216" y="568"/>
                    </a:lnTo>
                    <a:lnTo>
                      <a:pt x="216" y="752"/>
                    </a:lnTo>
                    <a:lnTo>
                      <a:pt x="8" y="752"/>
                    </a:lnTo>
                    <a:lnTo>
                      <a:pt x="8" y="56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2878A87-5968-467C-A080-E8625D64AD2C}"/>
              </a:ext>
            </a:extLst>
          </p:cNvPr>
          <p:cNvGrpSpPr/>
          <p:nvPr/>
        </p:nvGrpSpPr>
        <p:grpSpPr>
          <a:xfrm>
            <a:off x="4495800" y="2107606"/>
            <a:ext cx="3815373" cy="625171"/>
            <a:chOff x="4495800" y="2107605"/>
            <a:chExt cx="3815373" cy="62517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E945AD0-5C4A-478E-826C-B077439F88A8}"/>
                </a:ext>
              </a:extLst>
            </p:cNvPr>
            <p:cNvSpPr/>
            <p:nvPr/>
          </p:nvSpPr>
          <p:spPr>
            <a:xfrm>
              <a:off x="5105400" y="2107605"/>
              <a:ext cx="3205773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QP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内的一次申报子系统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不再提供进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出口报关单申报功能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DE821700-8ACF-4ED6-B9BB-D742E3261B68}"/>
                </a:ext>
              </a:extLst>
            </p:cNvPr>
            <p:cNvGrpSpPr/>
            <p:nvPr/>
          </p:nvGrpSpPr>
          <p:grpSpPr>
            <a:xfrm>
              <a:off x="4495800" y="2204190"/>
              <a:ext cx="432000" cy="432000"/>
              <a:chOff x="4495800" y="2204190"/>
              <a:chExt cx="432000" cy="4320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A6ACD5C8-5499-4FCE-B135-D78EB7E412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95800" y="2204190"/>
                <a:ext cx="432000" cy="432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516">
                <a:extLst>
                  <a:ext uri="{FF2B5EF4-FFF2-40B4-BE49-F238E27FC236}">
                    <a16:creationId xmlns:a16="http://schemas.microsoft.com/office/drawing/2014/main" xmlns="" id="{D41B77BE-3FFE-458B-8E25-FD6546EF4AF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621800" y="2330190"/>
                <a:ext cx="180000" cy="180000"/>
              </a:xfrm>
              <a:custGeom>
                <a:avLst/>
                <a:gdLst>
                  <a:gd name="T0" fmla="*/ 3214 w 16029"/>
                  <a:gd name="T1" fmla="*/ 16014 h 16014"/>
                  <a:gd name="T2" fmla="*/ 0 w 16029"/>
                  <a:gd name="T3" fmla="*/ 12797 h 16014"/>
                  <a:gd name="T4" fmla="*/ 4800 w 16029"/>
                  <a:gd name="T5" fmla="*/ 8014 h 16014"/>
                  <a:gd name="T6" fmla="*/ 0 w 16029"/>
                  <a:gd name="T7" fmla="*/ 3214 h 16014"/>
                  <a:gd name="T8" fmla="*/ 3214 w 16029"/>
                  <a:gd name="T9" fmla="*/ 0 h 16014"/>
                  <a:gd name="T10" fmla="*/ 8015 w 16029"/>
                  <a:gd name="T11" fmla="*/ 4800 h 16014"/>
                  <a:gd name="T12" fmla="*/ 12815 w 16029"/>
                  <a:gd name="T13" fmla="*/ 0 h 16014"/>
                  <a:gd name="T14" fmla="*/ 16029 w 16029"/>
                  <a:gd name="T15" fmla="*/ 3214 h 16014"/>
                  <a:gd name="T16" fmla="*/ 11229 w 16029"/>
                  <a:gd name="T17" fmla="*/ 8014 h 16014"/>
                  <a:gd name="T18" fmla="*/ 16029 w 16029"/>
                  <a:gd name="T19" fmla="*/ 12797 h 16014"/>
                  <a:gd name="T20" fmla="*/ 12798 w 16029"/>
                  <a:gd name="T21" fmla="*/ 16014 h 16014"/>
                  <a:gd name="T22" fmla="*/ 8015 w 16029"/>
                  <a:gd name="T23" fmla="*/ 11228 h 16014"/>
                  <a:gd name="T24" fmla="*/ 3214 w 16029"/>
                  <a:gd name="T25" fmla="*/ 16014 h 16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029" h="16014">
                    <a:moveTo>
                      <a:pt x="3214" y="16014"/>
                    </a:moveTo>
                    <a:lnTo>
                      <a:pt x="0" y="12797"/>
                    </a:lnTo>
                    <a:lnTo>
                      <a:pt x="4800" y="8014"/>
                    </a:lnTo>
                    <a:lnTo>
                      <a:pt x="0" y="3214"/>
                    </a:lnTo>
                    <a:lnTo>
                      <a:pt x="3214" y="0"/>
                    </a:lnTo>
                    <a:lnTo>
                      <a:pt x="8015" y="4800"/>
                    </a:lnTo>
                    <a:lnTo>
                      <a:pt x="12815" y="0"/>
                    </a:lnTo>
                    <a:lnTo>
                      <a:pt x="16029" y="3214"/>
                    </a:lnTo>
                    <a:lnTo>
                      <a:pt x="11229" y="8014"/>
                    </a:lnTo>
                    <a:lnTo>
                      <a:pt x="16029" y="12797"/>
                    </a:lnTo>
                    <a:lnTo>
                      <a:pt x="12798" y="16014"/>
                    </a:lnTo>
                    <a:lnTo>
                      <a:pt x="8015" y="11228"/>
                    </a:lnTo>
                    <a:lnTo>
                      <a:pt x="3214" y="1601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014E613-B336-4069-B82C-0AEADD153922}"/>
              </a:ext>
            </a:extLst>
          </p:cNvPr>
          <p:cNvGrpSpPr/>
          <p:nvPr/>
        </p:nvGrpSpPr>
        <p:grpSpPr>
          <a:xfrm>
            <a:off x="4495800" y="3105150"/>
            <a:ext cx="4090154" cy="869149"/>
            <a:chOff x="4495800" y="3105150"/>
            <a:chExt cx="4090154" cy="86914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10BDA8A-2F19-4E27-BA69-475EEE255E42}"/>
                </a:ext>
              </a:extLst>
            </p:cNvPr>
            <p:cNvSpPr txBox="1"/>
            <p:nvPr/>
          </p:nvSpPr>
          <p:spPr>
            <a:xfrm>
              <a:off x="5105400" y="3105150"/>
              <a:ext cx="3480554" cy="86914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dirty="0"/>
                <a:t>QP</a:t>
              </a:r>
              <a:r>
                <a:rPr lang="zh-CN" altLang="en-US" dirty="0"/>
                <a:t>内的一次申报子系统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可进行历史数据的查询、修撤单操作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*单一窗口货物申报也提供上述功能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4B7287CD-60A5-4360-8C02-4D489D1549F1}"/>
                </a:ext>
              </a:extLst>
            </p:cNvPr>
            <p:cNvGrpSpPr/>
            <p:nvPr/>
          </p:nvGrpSpPr>
          <p:grpSpPr>
            <a:xfrm>
              <a:off x="4495800" y="3323724"/>
              <a:ext cx="432000" cy="432000"/>
              <a:chOff x="4495800" y="3323724"/>
              <a:chExt cx="432000" cy="43200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E99969CF-8777-453F-BAFC-902C2A33E6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95800" y="3323724"/>
                <a:ext cx="432000" cy="432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Group 438">
                <a:extLst>
                  <a:ext uri="{FF2B5EF4-FFF2-40B4-BE49-F238E27FC236}">
                    <a16:creationId xmlns:a16="http://schemas.microsoft.com/office/drawing/2014/main" xmlns="" id="{4F81C242-038E-442A-BA2F-8CF30D2C1B1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590179" y="3449724"/>
                <a:ext cx="243243" cy="180000"/>
                <a:chOff x="1201" y="2255"/>
                <a:chExt cx="550" cy="40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37" name="AutoShape 316">
                  <a:extLst>
                    <a:ext uri="{FF2B5EF4-FFF2-40B4-BE49-F238E27FC236}">
                      <a16:creationId xmlns:a16="http://schemas.microsoft.com/office/drawing/2014/main" xmlns="" id="{421F908B-B48D-46A4-9C94-1EB3198A27E8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548474">
                  <a:off x="1201" y="2255"/>
                  <a:ext cx="348" cy="348"/>
                </a:xfrm>
                <a:custGeom>
                  <a:avLst/>
                  <a:gdLst>
                    <a:gd name="G0" fmla="+- 3091 0 0"/>
                    <a:gd name="G1" fmla="+- 21600 0 3091"/>
                    <a:gd name="G2" fmla="+- 21600 0 3091"/>
                    <a:gd name="G3" fmla="*/ G0 2929 10000"/>
                    <a:gd name="G4" fmla="+- 21600 0 G3"/>
                    <a:gd name="G5" fmla="+- 21600 0 G3"/>
                    <a:gd name="T0" fmla="*/ 10800 w 21600"/>
                    <a:gd name="T1" fmla="*/ 0 h 21600"/>
                    <a:gd name="T2" fmla="*/ 3163 w 21600"/>
                    <a:gd name="T3" fmla="*/ 3163 h 21600"/>
                    <a:gd name="T4" fmla="*/ 0 w 21600"/>
                    <a:gd name="T5" fmla="*/ 10800 h 21600"/>
                    <a:gd name="T6" fmla="*/ 3163 w 21600"/>
                    <a:gd name="T7" fmla="*/ 18437 h 21600"/>
                    <a:gd name="T8" fmla="*/ 10800 w 21600"/>
                    <a:gd name="T9" fmla="*/ 21600 h 21600"/>
                    <a:gd name="T10" fmla="*/ 18437 w 21600"/>
                    <a:gd name="T11" fmla="*/ 18437 h 21600"/>
                    <a:gd name="T12" fmla="*/ 21600 w 21600"/>
                    <a:gd name="T13" fmla="*/ 10800 h 21600"/>
                    <a:gd name="T14" fmla="*/ 18437 w 21600"/>
                    <a:gd name="T15" fmla="*/ 3163 h 21600"/>
                    <a:gd name="T16" fmla="*/ 3163 w 21600"/>
                    <a:gd name="T17" fmla="*/ 3163 h 21600"/>
                    <a:gd name="T18" fmla="*/ 18437 w 21600"/>
                    <a:gd name="T19" fmla="*/ 18437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3091" y="10800"/>
                      </a:moveTo>
                      <a:cubicBezTo>
                        <a:pt x="3091" y="15058"/>
                        <a:pt x="6542" y="18509"/>
                        <a:pt x="10800" y="18509"/>
                      </a:cubicBezTo>
                      <a:cubicBezTo>
                        <a:pt x="15058" y="18509"/>
                        <a:pt x="18509" y="15058"/>
                        <a:pt x="18509" y="10800"/>
                      </a:cubicBezTo>
                      <a:cubicBezTo>
                        <a:pt x="18509" y="6542"/>
                        <a:pt x="15058" y="3091"/>
                        <a:pt x="10800" y="3091"/>
                      </a:cubicBezTo>
                      <a:cubicBezTo>
                        <a:pt x="6542" y="3091"/>
                        <a:pt x="3091" y="6542"/>
                        <a:pt x="3091" y="108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38" name="Rectangle 317">
                  <a:extLst>
                    <a:ext uri="{FF2B5EF4-FFF2-40B4-BE49-F238E27FC236}">
                      <a16:creationId xmlns:a16="http://schemas.microsoft.com/office/drawing/2014/main" xmlns="" id="{537021AC-8816-4DD0-8D9F-862BF7C3A65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8548474">
                  <a:off x="1576" y="2486"/>
                  <a:ext cx="74" cy="277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33699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新报关单的两种进入方式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22765"/>
            <a:ext cx="4478196" cy="246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334000" y="-227629"/>
            <a:ext cx="3733800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EC23225-1F67-432F-9E8F-D8D015C82710}"/>
              </a:ext>
            </a:extLst>
          </p:cNvPr>
          <p:cNvGrpSpPr/>
          <p:nvPr/>
        </p:nvGrpSpPr>
        <p:grpSpPr>
          <a:xfrm>
            <a:off x="533400" y="808027"/>
            <a:ext cx="7500504" cy="898532"/>
            <a:chOff x="729095" y="835735"/>
            <a:chExt cx="7500504" cy="898532"/>
          </a:xfrm>
        </p:grpSpPr>
        <p:sp>
          <p:nvSpPr>
            <p:cNvPr id="2" name="矩形 1"/>
            <p:cNvSpPr/>
            <p:nvPr/>
          </p:nvSpPr>
          <p:spPr>
            <a:xfrm>
              <a:off x="729095" y="835735"/>
              <a:ext cx="6814705" cy="345094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从“单一窗口”标准版门户网站</a:t>
              </a:r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(https://www.singlewindow.cn) </a:t>
              </a: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进入登录界面</a:t>
              </a:r>
              <a:endPara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B1D0FBF-3DD3-4B88-A104-008B6AAE733E}"/>
                </a:ext>
              </a:extLst>
            </p:cNvPr>
            <p:cNvSpPr/>
            <p:nvPr/>
          </p:nvSpPr>
          <p:spPr>
            <a:xfrm>
              <a:off x="5297574" y="1182065"/>
              <a:ext cx="2932025" cy="552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0488" indent="-90488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* 也可通过各地方电子口岸“单一窗口”门户进入新版报关单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7FB594B-47E1-4D07-812E-BA0E48B769ED}"/>
              </a:ext>
            </a:extLst>
          </p:cNvPr>
          <p:cNvGrpSpPr/>
          <p:nvPr/>
        </p:nvGrpSpPr>
        <p:grpSpPr>
          <a:xfrm>
            <a:off x="1812347" y="2796888"/>
            <a:ext cx="6778740" cy="2060862"/>
            <a:chOff x="1812347" y="2834988"/>
            <a:chExt cx="6778740" cy="206086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849C387-0A18-4CD9-AD9F-73A564453B86}"/>
                </a:ext>
              </a:extLst>
            </p:cNvPr>
            <p:cNvSpPr/>
            <p:nvPr/>
          </p:nvSpPr>
          <p:spPr>
            <a:xfrm>
              <a:off x="1812347" y="4000229"/>
              <a:ext cx="4648200" cy="625171"/>
            </a:xfrm>
            <a:prstGeom prst="rect">
              <a:avLst/>
            </a:prstGeom>
            <a:solidFill>
              <a:srgbClr val="CC6600"/>
            </a:solidFill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“互联网</a:t>
              </a:r>
              <a:r>
                <a:rPr lang="en-US" altLang="zh-CN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海关”门户</a:t>
              </a:r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(http://online.customs.gov.cn/)  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选择“进出口货物申报”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407D773-924C-4469-8B3F-757B10464FD2}"/>
                </a:ext>
              </a:extLst>
            </p:cNvPr>
            <p:cNvGrpSpPr/>
            <p:nvPr/>
          </p:nvGrpSpPr>
          <p:grpSpPr>
            <a:xfrm>
              <a:off x="6460547" y="2834988"/>
              <a:ext cx="2130540" cy="2060862"/>
              <a:chOff x="6460547" y="2834988"/>
              <a:chExt cx="2130540" cy="2060862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EF6415C0-6156-4706-8DB0-0836AC7A7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622500" y="2834988"/>
                <a:ext cx="968587" cy="838200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xmlns="" id="{0B008D32-2283-43E5-B1B6-E0DCDFDB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6460547" y="3295650"/>
                <a:ext cx="1148098" cy="1600200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74488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8"/>
          <p:cNvGrpSpPr>
            <a:grpSpLocks/>
          </p:cNvGrpSpPr>
          <p:nvPr/>
        </p:nvGrpSpPr>
        <p:grpSpPr bwMode="auto">
          <a:xfrm>
            <a:off x="442913" y="2068512"/>
            <a:ext cx="4052887" cy="1014412"/>
            <a:chOff x="4596452" y="2062943"/>
            <a:chExt cx="4052686" cy="101290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479058" y="2112082"/>
              <a:ext cx="0" cy="91462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623513" y="2286449"/>
              <a:ext cx="3025625" cy="583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业务准备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6452" y="2062943"/>
              <a:ext cx="838158" cy="101290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2</a:t>
              </a:r>
              <a:endParaRPr lang="zh-CN" altLang="en-US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必要准备工作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4A4C303-58C9-4EA6-84BF-5EE5580D05FF}"/>
              </a:ext>
            </a:extLst>
          </p:cNvPr>
          <p:cNvGrpSpPr/>
          <p:nvPr/>
        </p:nvGrpSpPr>
        <p:grpSpPr>
          <a:xfrm>
            <a:off x="2920199" y="971550"/>
            <a:ext cx="2642401" cy="2514995"/>
            <a:chOff x="3137961" y="1066293"/>
            <a:chExt cx="2642401" cy="2514995"/>
          </a:xfrm>
        </p:grpSpPr>
        <p:sp>
          <p:nvSpPr>
            <p:cNvPr id="44" name="椭圆形标注 16">
              <a:extLst>
                <a:ext uri="{FF2B5EF4-FFF2-40B4-BE49-F238E27FC236}">
                  <a16:creationId xmlns:a16="http://schemas.microsoft.com/office/drawing/2014/main" xmlns="" id="{9FA4E6DF-475B-446C-B5F2-464932F108E9}"/>
                </a:ext>
              </a:extLst>
            </p:cNvPr>
            <p:cNvSpPr/>
            <p:nvPr/>
          </p:nvSpPr>
          <p:spPr>
            <a:xfrm rot="12403288">
              <a:off x="4343857" y="2066698"/>
              <a:ext cx="1436505" cy="1408624"/>
            </a:xfrm>
            <a:prstGeom prst="wedgeEllipseCallout">
              <a:avLst>
                <a:gd name="adj1" fmla="val -17948"/>
                <a:gd name="adj2" fmla="val 60430"/>
              </a:avLst>
            </a:prstGeom>
            <a:gradFill flip="none" rotWithShape="1"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  <a:gs pos="58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 cap="flat" cmpd="sng" algn="ctr">
              <a:solidFill>
                <a:schemeClr val="accent4">
                  <a:lumMod val="40000"/>
                  <a:lumOff val="60000"/>
                </a:schemeClr>
              </a:solidFill>
              <a:prstDash val="solid"/>
            </a:ln>
            <a:effectLst>
              <a:outerShdw blurRad="368300" dist="127000" algn="l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椭圆形标注 17">
              <a:extLst>
                <a:ext uri="{FF2B5EF4-FFF2-40B4-BE49-F238E27FC236}">
                  <a16:creationId xmlns:a16="http://schemas.microsoft.com/office/drawing/2014/main" xmlns="" id="{D6BDBC49-5536-40FF-9194-5CF52627E18A}"/>
                </a:ext>
              </a:extLst>
            </p:cNvPr>
            <p:cNvSpPr/>
            <p:nvPr/>
          </p:nvSpPr>
          <p:spPr>
            <a:xfrm rot="722296">
              <a:off x="3137961" y="2172664"/>
              <a:ext cx="1436505" cy="1408624"/>
            </a:xfrm>
            <a:prstGeom prst="wedgeEllipseCallout">
              <a:avLst>
                <a:gd name="adj1" fmla="val 34083"/>
                <a:gd name="adj2" fmla="val 53694"/>
              </a:avLst>
            </a:prstGeom>
            <a:gradFill flip="none" rotWithShape="1">
              <a:gsLst>
                <a:gs pos="100000">
                  <a:srgbClr val="0595A1"/>
                </a:gs>
                <a:gs pos="0">
                  <a:srgbClr val="008B96"/>
                </a:gs>
                <a:gs pos="58000">
                  <a:srgbClr val="00D1D1"/>
                </a:gs>
              </a:gsLst>
              <a:lin ang="5400000" scaled="1"/>
              <a:tileRect/>
            </a:gradFill>
            <a:ln w="25400" cap="flat" cmpd="sng" algn="ctr">
              <a:solidFill>
                <a:srgbClr val="00D1D1"/>
              </a:solidFill>
              <a:prstDash val="solid"/>
            </a:ln>
            <a:effectLst>
              <a:outerShdw blurRad="368300" dist="127000" algn="l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椭圆形标注 7">
              <a:extLst>
                <a:ext uri="{FF2B5EF4-FFF2-40B4-BE49-F238E27FC236}">
                  <a16:creationId xmlns:a16="http://schemas.microsoft.com/office/drawing/2014/main" xmlns="" id="{1E56BAD1-D318-499E-BF09-50B3D1BA1A4C}"/>
                </a:ext>
              </a:extLst>
            </p:cNvPr>
            <p:cNvSpPr/>
            <p:nvPr/>
          </p:nvSpPr>
          <p:spPr>
            <a:xfrm rot="8834235">
              <a:off x="3595075" y="1066293"/>
              <a:ext cx="1436592" cy="1378100"/>
            </a:xfrm>
            <a:custGeom>
              <a:avLst/>
              <a:gdLst/>
              <a:ahLst/>
              <a:cxnLst/>
              <a:rect l="l" t="t" r="r" b="b"/>
              <a:pathLst>
                <a:path w="3017555" h="2894694">
                  <a:moveTo>
                    <a:pt x="626165" y="2505988"/>
                  </a:moveTo>
                  <a:cubicBezTo>
                    <a:pt x="442424" y="2376196"/>
                    <a:pt x="286186" y="2204110"/>
                    <a:pt x="174234" y="1995852"/>
                  </a:cubicBezTo>
                  <a:cubicBezTo>
                    <a:pt x="-176271" y="1343825"/>
                    <a:pt x="17611" y="544010"/>
                    <a:pt x="616095" y="115093"/>
                  </a:cubicBezTo>
                  <a:cubicBezTo>
                    <a:pt x="971768" y="309258"/>
                    <a:pt x="1400055" y="358479"/>
                    <a:pt x="1804090" y="220624"/>
                  </a:cubicBezTo>
                  <a:cubicBezTo>
                    <a:pt x="1956157" y="168740"/>
                    <a:pt x="2094308" y="93950"/>
                    <a:pt x="2215033" y="0"/>
                  </a:cubicBezTo>
                  <a:cubicBezTo>
                    <a:pt x="2390865" y="89726"/>
                    <a:pt x="2550148" y="215962"/>
                    <a:pt x="2681809" y="375562"/>
                  </a:cubicBezTo>
                  <a:cubicBezTo>
                    <a:pt x="3177382" y="976296"/>
                    <a:pt x="3118030" y="1849829"/>
                    <a:pt x="2545564" y="2380785"/>
                  </a:cubicBezTo>
                  <a:lnTo>
                    <a:pt x="2537262" y="2894694"/>
                  </a:lnTo>
                  <a:lnTo>
                    <a:pt x="2059480" y="2683344"/>
                  </a:lnTo>
                  <a:cubicBezTo>
                    <a:pt x="1567737" y="2872373"/>
                    <a:pt x="1030395" y="2791530"/>
                    <a:pt x="626165" y="25059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2">
                    <a:lumMod val="50000"/>
                  </a:schemeClr>
                </a:gs>
                <a:gs pos="0">
                  <a:schemeClr val="bg2">
                    <a:lumMod val="50000"/>
                  </a:schemeClr>
                </a:gs>
                <a:gs pos="58000">
                  <a:schemeClr val="bg2">
                    <a:lumMod val="75000"/>
                  </a:schemeClr>
                </a:gs>
              </a:gsLst>
              <a:lin ang="18900000" scaled="1"/>
              <a:tileRect/>
            </a:gradFill>
            <a:ln w="25400" cap="flat" cmpd="sng" algn="ctr">
              <a:solidFill>
                <a:srgbClr val="EEECE1">
                  <a:lumMod val="90000"/>
                </a:srgbClr>
              </a:solidFill>
              <a:prstDash val="solid"/>
            </a:ln>
            <a:effectLst>
              <a:outerShdw blurRad="63500" dist="38100" dir="10800000" algn="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TextBox 20">
              <a:extLst>
                <a:ext uri="{FF2B5EF4-FFF2-40B4-BE49-F238E27FC236}">
                  <a16:creationId xmlns:a16="http://schemas.microsoft.com/office/drawing/2014/main" xmlns="" id="{F9CCB5BA-67BC-43CF-BC71-63FBEE8EE103}"/>
                </a:ext>
              </a:extLst>
            </p:cNvPr>
            <p:cNvSpPr txBox="1"/>
            <p:nvPr/>
          </p:nvSpPr>
          <p:spPr>
            <a:xfrm>
              <a:off x="3772393" y="1540032"/>
              <a:ext cx="1165304" cy="41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用户注册</a:t>
              </a:r>
            </a:p>
          </p:txBody>
        </p:sp>
        <p:sp>
          <p:nvSpPr>
            <p:cNvPr id="50" name="TextBox 22">
              <a:extLst>
                <a:ext uri="{FF2B5EF4-FFF2-40B4-BE49-F238E27FC236}">
                  <a16:creationId xmlns:a16="http://schemas.microsoft.com/office/drawing/2014/main" xmlns="" id="{F7DA6E5A-DB84-4EC9-9BEC-E2C8D3095DB0}"/>
                </a:ext>
              </a:extLst>
            </p:cNvPr>
            <p:cNvSpPr txBox="1"/>
            <p:nvPr/>
          </p:nvSpPr>
          <p:spPr>
            <a:xfrm>
              <a:off x="4656498" y="2418472"/>
              <a:ext cx="901291" cy="727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办理</a:t>
              </a:r>
              <a:endParaRPr lang="en-US" altLang="zh-CN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gency FB" pitchFamily="34" charset="0"/>
                <a:ea typeface="微软雅黑" pitchFamily="34" charset="-122"/>
              </a:endParaRPr>
            </a:p>
            <a:p>
              <a:pPr algn="ctr" eaLnBrk="1" hangingPunct="1">
                <a:lnSpc>
                  <a:spcPct val="12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卡介质</a:t>
              </a:r>
            </a:p>
          </p:txBody>
        </p:sp>
        <p:sp>
          <p:nvSpPr>
            <p:cNvPr id="53" name="TextBox 20">
              <a:extLst>
                <a:ext uri="{FF2B5EF4-FFF2-40B4-BE49-F238E27FC236}">
                  <a16:creationId xmlns:a16="http://schemas.microsoft.com/office/drawing/2014/main" xmlns="" id="{9EFA364C-19D6-4A25-996C-2A72B72EB8C8}"/>
                </a:ext>
              </a:extLst>
            </p:cNvPr>
            <p:cNvSpPr txBox="1"/>
            <p:nvPr/>
          </p:nvSpPr>
          <p:spPr>
            <a:xfrm>
              <a:off x="3325361" y="2668842"/>
              <a:ext cx="1165304" cy="41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企业资质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B8595EA0-AE82-45DB-80B9-83F8D6B8D117}"/>
              </a:ext>
            </a:extLst>
          </p:cNvPr>
          <p:cNvGrpSpPr/>
          <p:nvPr/>
        </p:nvGrpSpPr>
        <p:grpSpPr>
          <a:xfrm>
            <a:off x="693420" y="1098991"/>
            <a:ext cx="2202985" cy="1741347"/>
            <a:chOff x="693420" y="1174796"/>
            <a:chExt cx="2202985" cy="1741347"/>
          </a:xfrm>
        </p:grpSpPr>
        <p:sp>
          <p:nvSpPr>
            <p:cNvPr id="59" name="TextBox 28">
              <a:extLst>
                <a:ext uri="{FF2B5EF4-FFF2-40B4-BE49-F238E27FC236}">
                  <a16:creationId xmlns:a16="http://schemas.microsoft.com/office/drawing/2014/main" xmlns="" id="{A7B6A7D3-4B3C-45D9-B523-D6E3893A6825}"/>
                </a:ext>
              </a:extLst>
            </p:cNvPr>
            <p:cNvSpPr txBox="1"/>
            <p:nvPr/>
          </p:nvSpPr>
          <p:spPr>
            <a:xfrm>
              <a:off x="739140" y="1809558"/>
              <a:ext cx="2157265" cy="1106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“单一窗口”用户注册：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创建用户名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密码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企业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操作员基本资料、手机号码等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获取保存企业已备案好的资质信息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绑定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IC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卡信息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CC61C986-94C9-41C9-85C8-F8E6FE4F48F8}"/>
                </a:ext>
              </a:extLst>
            </p:cNvPr>
            <p:cNvGrpSpPr/>
            <p:nvPr/>
          </p:nvGrpSpPr>
          <p:grpSpPr>
            <a:xfrm>
              <a:off x="693420" y="1174796"/>
              <a:ext cx="2006040" cy="471728"/>
              <a:chOff x="693420" y="1174796"/>
              <a:chExt cx="2006040" cy="471728"/>
            </a:xfrm>
          </p:grpSpPr>
          <p:sp>
            <p:nvSpPr>
              <p:cNvPr id="57" name="TextBox 11">
                <a:extLst>
                  <a:ext uri="{FF2B5EF4-FFF2-40B4-BE49-F238E27FC236}">
                    <a16:creationId xmlns:a16="http://schemas.microsoft.com/office/drawing/2014/main" xmlns="" id="{EECAE978-A23F-4F33-BC4C-8005542436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693420" y="1174796"/>
                <a:ext cx="20060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1. </a:t>
                </a:r>
                <a:r>
                  <a:rPr lang="zh-CN" altLang="en-US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</a:t>
                </a:r>
                <a:r>
                  <a:rPr lang="en-US" altLang="zh-CN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(</a:t>
                </a:r>
                <a:r>
                  <a:rPr lang="zh-CN" altLang="en-US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注册</a:t>
                </a:r>
                <a:r>
                  <a:rPr lang="en-US" altLang="zh-CN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)</a:t>
                </a:r>
                <a:r>
                  <a:rPr lang="zh-CN" altLang="en-US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管理</a:t>
                </a:r>
                <a:endParaRPr lang="en-US" altLang="zh-CN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191623B6-5659-4F32-802C-21C4C2598ACF}"/>
                  </a:ext>
                </a:extLst>
              </p:cNvPr>
              <p:cNvCxnSpPr/>
              <p:nvPr/>
            </p:nvCxnSpPr>
            <p:spPr>
              <a:xfrm>
                <a:off x="898610" y="1646524"/>
                <a:ext cx="540000" cy="0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B91FA10A-C566-4EC9-BE00-C14AC7E6F393}"/>
              </a:ext>
            </a:extLst>
          </p:cNvPr>
          <p:cNvGrpSpPr/>
          <p:nvPr/>
        </p:nvGrpSpPr>
        <p:grpSpPr>
          <a:xfrm>
            <a:off x="2095500" y="3780940"/>
            <a:ext cx="4533523" cy="1145929"/>
            <a:chOff x="2065020" y="3710285"/>
            <a:chExt cx="4533523" cy="1145929"/>
          </a:xfrm>
        </p:grpSpPr>
        <p:sp>
          <p:nvSpPr>
            <p:cNvPr id="65" name="TextBox 28">
              <a:extLst>
                <a:ext uri="{FF2B5EF4-FFF2-40B4-BE49-F238E27FC236}">
                  <a16:creationId xmlns:a16="http://schemas.microsoft.com/office/drawing/2014/main" xmlns="" id="{3872C352-FD05-4C69-B801-79502DBBEEB1}"/>
                </a:ext>
              </a:extLst>
            </p:cNvPr>
            <p:cNvSpPr txBox="1"/>
            <p:nvPr/>
          </p:nvSpPr>
          <p:spPr>
            <a:xfrm>
              <a:off x="4160143" y="3749629"/>
              <a:ext cx="2438400" cy="1106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完成报关单位及人员备案：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登录“单一窗口”标准版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进入企业资质备案子系统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新企业一次申请、同时备案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单一资质企业进行资质的补录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3223C54E-5A5F-4161-8D0E-EED5DA21E148}"/>
                </a:ext>
              </a:extLst>
            </p:cNvPr>
            <p:cNvGrpSpPr/>
            <p:nvPr/>
          </p:nvGrpSpPr>
          <p:grpSpPr>
            <a:xfrm>
              <a:off x="2065020" y="3710285"/>
              <a:ext cx="2057400" cy="579385"/>
              <a:chOff x="2065020" y="3778865"/>
              <a:chExt cx="2057400" cy="579385"/>
            </a:xfrm>
          </p:grpSpPr>
          <p:sp>
            <p:nvSpPr>
              <p:cNvPr id="63" name="TextBox 11">
                <a:extLst>
                  <a:ext uri="{FF2B5EF4-FFF2-40B4-BE49-F238E27FC236}">
                    <a16:creationId xmlns:a16="http://schemas.microsoft.com/office/drawing/2014/main" xmlns="" id="{04389578-BB56-4AAC-A4EC-6734A78A58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2065020" y="3778865"/>
                <a:ext cx="2057400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kern="0" dirty="0">
                    <a:solidFill>
                      <a:schemeClr val="accent5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2. </a:t>
                </a:r>
                <a:r>
                  <a:rPr lang="zh-CN" altLang="en-US" kern="0" dirty="0">
                    <a:solidFill>
                      <a:schemeClr val="accent5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企业资质备案</a:t>
                </a:r>
                <a:endParaRPr lang="en-US" altLang="zh-CN" sz="2400" kern="0" dirty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09D0F90E-EA12-4D3A-89C8-FB9D2B16887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24713" y="4142250"/>
                <a:ext cx="432000" cy="0"/>
              </a:xfrm>
              <a:prstGeom prst="line">
                <a:avLst/>
              </a:prstGeom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5547F3E3-0BE0-4B40-B656-31CEEEC970E5}"/>
              </a:ext>
            </a:extLst>
          </p:cNvPr>
          <p:cNvGrpSpPr/>
          <p:nvPr/>
        </p:nvGrpSpPr>
        <p:grpSpPr>
          <a:xfrm>
            <a:off x="6019800" y="1505345"/>
            <a:ext cx="2462065" cy="1741347"/>
            <a:chOff x="739140" y="1174796"/>
            <a:chExt cx="2462065" cy="1741347"/>
          </a:xfrm>
        </p:grpSpPr>
        <p:sp>
          <p:nvSpPr>
            <p:cNvPr id="78" name="TextBox 28">
              <a:extLst>
                <a:ext uri="{FF2B5EF4-FFF2-40B4-BE49-F238E27FC236}">
                  <a16:creationId xmlns:a16="http://schemas.microsoft.com/office/drawing/2014/main" xmlns="" id="{EF7B3946-00F7-41A0-B0CC-13DF61C50BF1}"/>
                </a:ext>
              </a:extLst>
            </p:cNvPr>
            <p:cNvSpPr txBox="1"/>
            <p:nvPr/>
          </p:nvSpPr>
          <p:spPr>
            <a:xfrm>
              <a:off x="739140" y="1809558"/>
              <a:ext cx="2462065" cy="1106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办理新报关单所需的卡介质：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新报关单所需的卡介质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电子口岸卡介质类型：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IC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卡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en-US" altLang="zh-CN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Ikey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查询办理渠道 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www.chinaport.gov.cn</a:t>
              </a: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各分支机构联络方式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D72386C4-FCC1-4CE8-8AFF-7A5E112AE454}"/>
                </a:ext>
              </a:extLst>
            </p:cNvPr>
            <p:cNvGrpSpPr/>
            <p:nvPr/>
          </p:nvGrpSpPr>
          <p:grpSpPr>
            <a:xfrm>
              <a:off x="792480" y="1174796"/>
              <a:ext cx="2006040" cy="471728"/>
              <a:chOff x="792480" y="1174796"/>
              <a:chExt cx="2006040" cy="471728"/>
            </a:xfrm>
          </p:grpSpPr>
          <p:sp>
            <p:nvSpPr>
              <p:cNvPr id="80" name="TextBox 11">
                <a:extLst>
                  <a:ext uri="{FF2B5EF4-FFF2-40B4-BE49-F238E27FC236}">
                    <a16:creationId xmlns:a16="http://schemas.microsoft.com/office/drawing/2014/main" xmlns="" id="{58DDFF41-2D0F-4EF5-87AD-E8F5768E2D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92480" y="1174796"/>
                <a:ext cx="20060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kern="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3. </a:t>
                </a:r>
                <a:r>
                  <a:rPr lang="zh-CN" altLang="en-US" kern="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办理卡介质</a:t>
                </a:r>
                <a:endParaRPr lang="en-US" altLang="zh-CN" kern="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C33E3760-73CC-4A1B-90CE-A5A8A3FA7A15}"/>
                  </a:ext>
                </a:extLst>
              </p:cNvPr>
              <p:cNvCxnSpPr/>
              <p:nvPr/>
            </p:nvCxnSpPr>
            <p:spPr>
              <a:xfrm>
                <a:off x="898610" y="1646524"/>
                <a:ext cx="54000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61340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F3A24361-4973-46D8-814A-F2C5C4A014E1}"/>
              </a:ext>
            </a:extLst>
          </p:cNvPr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noProof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业务准备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用户（注册）管理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610E7B8-3F9F-40F6-AAA0-091E45E0D761}"/>
              </a:ext>
            </a:extLst>
          </p:cNvPr>
          <p:cNvGrpSpPr/>
          <p:nvPr/>
        </p:nvGrpSpPr>
        <p:grpSpPr>
          <a:xfrm>
            <a:off x="594703" y="890154"/>
            <a:ext cx="6491897" cy="3973079"/>
            <a:chOff x="594703" y="890154"/>
            <a:chExt cx="6491897" cy="3973079"/>
          </a:xfrm>
        </p:grpSpPr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xmlns="" id="{348D447B-6EFB-48FF-B624-A4B3088CD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043" t="8585" r="9638" b="8683"/>
            <a:stretch/>
          </p:blipFill>
          <p:spPr>
            <a:xfrm>
              <a:off x="594703" y="890154"/>
              <a:ext cx="6491897" cy="397307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D5044B7-9C75-4A54-923D-C84B92887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91000" y="2571750"/>
              <a:ext cx="1749704" cy="1749704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F5CEAAD-DE66-488F-B13C-35A978DFB6A5}"/>
              </a:ext>
            </a:extLst>
          </p:cNvPr>
          <p:cNvSpPr/>
          <p:nvPr/>
        </p:nvSpPr>
        <p:spPr>
          <a:xfrm>
            <a:off x="6248400" y="2184612"/>
            <a:ext cx="2667000" cy="1384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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“单一窗口”标准版门户网站</a:t>
            </a:r>
            <a:endParaRPr lang="en-US" altLang="zh-CN" sz="1100" b="1" dirty="0">
              <a:solidFill>
                <a:srgbClr val="CC66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https://www.singlewindow.cn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页面右上角点击“注册”字样</a:t>
            </a:r>
            <a:endParaRPr lang="en-US" altLang="zh-CN" sz="1100" b="1" dirty="0">
              <a:solidFill>
                <a:srgbClr val="CC66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1050" b="1" dirty="0">
              <a:solidFill>
                <a:srgbClr val="CC66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   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进入“单一窗口”标准版注册界面</a:t>
            </a:r>
            <a:r>
              <a:rPr lang="zh-CN" altLang="en-US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选择</a:t>
            </a:r>
            <a:r>
              <a:rPr lang="en-US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企业用户</a:t>
            </a:r>
            <a:r>
              <a:rPr lang="en-US" altLang="zh-CN" sz="1100" b="1" dirty="0">
                <a:solidFill>
                  <a:srgbClr val="CC66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en-US" sz="1100" b="1" dirty="0">
              <a:solidFill>
                <a:srgbClr val="CC66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792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过渡页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第1章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第2章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第3章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第4章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第1章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8226</TotalTime>
  <Words>1405</Words>
  <Application>Microsoft Office PowerPoint</Application>
  <PresentationFormat>全屏显示(16:9)</PresentationFormat>
  <Paragraphs>220</Paragraphs>
  <Slides>32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32</vt:i4>
      </vt:variant>
    </vt:vector>
  </HeadingPairs>
  <TitlesOfParts>
    <vt:vector size="53" baseType="lpstr">
      <vt:lpstr>Arial</vt:lpstr>
      <vt:lpstr>宋体</vt:lpstr>
      <vt:lpstr>맑은 고딕</vt:lpstr>
      <vt:lpstr>Times New Roman</vt:lpstr>
      <vt:lpstr>Calibri</vt:lpstr>
      <vt:lpstr>微软雅黑</vt:lpstr>
      <vt:lpstr>华文中宋</vt:lpstr>
      <vt:lpstr>Agency FB</vt:lpstr>
      <vt:lpstr>华文隶书</vt:lpstr>
      <vt:lpstr>Wingdings 2</vt:lpstr>
      <vt:lpstr>Palatino</vt:lpstr>
      <vt:lpstr>Wingdings</vt:lpstr>
      <vt:lpstr>JasmineUPC</vt:lpstr>
      <vt:lpstr>Office 主题​​</vt:lpstr>
      <vt:lpstr>目录</vt:lpstr>
      <vt:lpstr>过渡页</vt:lpstr>
      <vt:lpstr>第1章</vt:lpstr>
      <vt:lpstr>第2章</vt:lpstr>
      <vt:lpstr>第3章</vt:lpstr>
      <vt:lpstr>第4章</vt:lpstr>
      <vt:lpstr>1_第1章</vt:lpstr>
      <vt:lpstr>中国国际贸易单一窗口 (标准版)  China International Trade Single Window (Standard)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报关单业务介绍</dc:title>
  <dc:creator>wang_wen1@cgac.intra.customs.gov.cn</dc:creator>
  <cp:lastModifiedBy>user</cp:lastModifiedBy>
  <cp:revision>679</cp:revision>
  <dcterms:created xsi:type="dcterms:W3CDTF">2015-09-29T03:15:29Z</dcterms:created>
  <dcterms:modified xsi:type="dcterms:W3CDTF">2018-07-11T08:59:05Z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