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5291" r:id="rId1"/>
    <p:sldMasterId id="2147485292" r:id="rId2"/>
    <p:sldMasterId id="2147485293" r:id="rId3"/>
    <p:sldMasterId id="2147485294" r:id="rId4"/>
    <p:sldMasterId id="2147485295" r:id="rId5"/>
    <p:sldMasterId id="2147485296" r:id="rId6"/>
    <p:sldMasterId id="2147485297" r:id="rId7"/>
  </p:sldMasterIdLst>
  <p:notesMasterIdLst>
    <p:notesMasterId r:id="rId46"/>
  </p:notesMasterIdLst>
  <p:sldIdLst>
    <p:sldId id="256" r:id="rId8"/>
    <p:sldId id="476" r:id="rId9"/>
    <p:sldId id="271" r:id="rId10"/>
    <p:sldId id="475" r:id="rId11"/>
    <p:sldId id="444" r:id="rId12"/>
    <p:sldId id="290" r:id="rId13"/>
    <p:sldId id="329" r:id="rId14"/>
    <p:sldId id="272" r:id="rId15"/>
    <p:sldId id="445" r:id="rId16"/>
    <p:sldId id="446" r:id="rId17"/>
    <p:sldId id="448" r:id="rId18"/>
    <p:sldId id="451" r:id="rId19"/>
    <p:sldId id="450" r:id="rId20"/>
    <p:sldId id="449" r:id="rId21"/>
    <p:sldId id="447" r:id="rId22"/>
    <p:sldId id="453" r:id="rId23"/>
    <p:sldId id="452" r:id="rId24"/>
    <p:sldId id="428" r:id="rId25"/>
    <p:sldId id="454" r:id="rId26"/>
    <p:sldId id="455" r:id="rId27"/>
    <p:sldId id="456" r:id="rId28"/>
    <p:sldId id="466" r:id="rId29"/>
    <p:sldId id="457" r:id="rId30"/>
    <p:sldId id="459" r:id="rId31"/>
    <p:sldId id="460" r:id="rId32"/>
    <p:sldId id="276" r:id="rId33"/>
    <p:sldId id="458" r:id="rId34"/>
    <p:sldId id="467" r:id="rId35"/>
    <p:sldId id="468" r:id="rId36"/>
    <p:sldId id="469" r:id="rId37"/>
    <p:sldId id="484" r:id="rId38"/>
    <p:sldId id="479" r:id="rId39"/>
    <p:sldId id="483" r:id="rId40"/>
    <p:sldId id="478" r:id="rId41"/>
    <p:sldId id="480" r:id="rId42"/>
    <p:sldId id="461" r:id="rId43"/>
    <p:sldId id="485" r:id="rId44"/>
    <p:sldId id="465" r:id="rId45"/>
  </p:sldIdLst>
  <p:sldSz cx="9144000" cy="5143500" type="screen16x9"/>
  <p:notesSz cx="6858000" cy="9144000"/>
  <p:embeddedFontLst>
    <p:embeddedFont>
      <p:font typeface="华文隶书" panose="02010800040101010101" pitchFamily="2" charset="-122"/>
      <p:regular r:id="rId47"/>
    </p:embeddedFont>
    <p:embeddedFont>
      <p:font typeface="微软雅黑" panose="020B0503020204020204" pitchFamily="34" charset="-122"/>
      <p:regular r:id="rId48"/>
      <p:bold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Palatino" panose="02010600030101010101" charset="0"/>
      <p:regular r:id="rId54"/>
      <p:bold r:id="rId55"/>
      <p:italic r:id="rId56"/>
      <p:boldItalic r:id="rId57"/>
    </p:embeddedFont>
    <p:embeddedFont>
      <p:font typeface="JasmineUPC" panose="02010600030101010101" charset="-34"/>
      <p:regular r:id="rId58"/>
      <p:bold r:id="rId59"/>
      <p:italic r:id="rId60"/>
      <p:boldItalic r:id="rId6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96762D4-1208-40BD-9F6F-89907E02A741}">
          <p14:sldIdLst>
            <p14:sldId id="256"/>
            <p14:sldId id="476"/>
            <p14:sldId id="271"/>
            <p14:sldId id="475"/>
            <p14:sldId id="444"/>
            <p14:sldId id="290"/>
            <p14:sldId id="329"/>
            <p14:sldId id="272"/>
            <p14:sldId id="445"/>
            <p14:sldId id="446"/>
            <p14:sldId id="448"/>
            <p14:sldId id="451"/>
            <p14:sldId id="450"/>
            <p14:sldId id="449"/>
            <p14:sldId id="447"/>
            <p14:sldId id="453"/>
            <p14:sldId id="452"/>
            <p14:sldId id="428"/>
            <p14:sldId id="454"/>
            <p14:sldId id="455"/>
            <p14:sldId id="456"/>
            <p14:sldId id="466"/>
            <p14:sldId id="457"/>
            <p14:sldId id="459"/>
            <p14:sldId id="460"/>
            <p14:sldId id="276"/>
            <p14:sldId id="458"/>
            <p14:sldId id="467"/>
            <p14:sldId id="468"/>
            <p14:sldId id="469"/>
            <p14:sldId id="484"/>
            <p14:sldId id="479"/>
            <p14:sldId id="483"/>
            <p14:sldId id="478"/>
            <p14:sldId id="480"/>
            <p14:sldId id="461"/>
            <p14:sldId id="485"/>
            <p14:sldId id="4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9694"/>
    <a:srgbClr val="C0504D"/>
    <a:srgbClr val="F79646"/>
    <a:srgbClr val="E9F1F5"/>
    <a:srgbClr val="D0E3EA"/>
    <a:srgbClr val="4BACC6"/>
    <a:srgbClr val="4F81BD"/>
    <a:srgbClr val="FFC000"/>
    <a:srgbClr val="F2DCDB"/>
    <a:srgbClr val="269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17" autoAdjust="0"/>
    <p:restoredTop sz="95262" autoAdjust="0"/>
  </p:normalViewPr>
  <p:slideViewPr>
    <p:cSldViewPr snapToObjects="1">
      <p:cViewPr varScale="1">
        <p:scale>
          <a:sx n="96" d="100"/>
          <a:sy n="96" d="100"/>
        </p:scale>
        <p:origin x="498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15.fntdata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font" Target="fonts/font8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08C8A71-069A-441C-9F77-3A072D10EC13}" type="datetimeFigureOut">
              <a:rPr lang="zh-CN" altLang="en-US"/>
              <a:pPr>
                <a:defRPr/>
              </a:pPr>
              <a:t>2018/7/11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zh-CN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 noProof="0"/>
              <a:t>单击此处编辑母版文本样式</a:t>
            </a:r>
          </a:p>
          <a:p>
            <a:pPr lvl="1"/>
            <a:r>
              <a:rPr lang="zh-CN" noProof="0"/>
              <a:t>第二级</a:t>
            </a:r>
          </a:p>
          <a:p>
            <a:pPr lvl="2"/>
            <a:r>
              <a:rPr lang="zh-CN" noProof="0"/>
              <a:t>第三级</a:t>
            </a:r>
          </a:p>
          <a:p>
            <a:pPr lvl="3"/>
            <a:r>
              <a:rPr lang="zh-CN" noProof="0"/>
              <a:t>第四级</a:t>
            </a:r>
          </a:p>
          <a:p>
            <a:pPr lvl="4"/>
            <a:r>
              <a:rPr lang="zh-CN" noProof="0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0FDDF7-46F6-4D87-A876-96BBC8C1C80C}" type="slidenum">
              <a:rPr lang="en-US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5177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zh-CN"/>
          </a:p>
        </p:txBody>
      </p:sp>
      <p:sp>
        <p:nvSpPr>
          <p:cNvPr id="26628" name="Rectangl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EBEB7D-86ED-413A-87AA-295FC8B37D6D}" type="slidenum">
              <a:rPr lang="zh-CN" altLang="zh-CN" smtClean="0"/>
              <a:pPr>
                <a:spcBef>
                  <a:spcPct val="0"/>
                </a:spcBef>
              </a:pPr>
              <a:t>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52403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09962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导入客户端使用前提：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企业需先在联调测试环境下载客户端，将业务完全测通后，才可以上运行环境。（联调测试环境需提交的材料，参见下文注意事项）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导入客户端对接流程：</a:t>
            </a: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、先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单一窗口的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管理员账号，添加操作员账号，再使用操作员账号登录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、进入操作员账户管理界面（如上图）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，选择——“自动导入客户端申请”菜单栏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输入相关信息并点击“申请开通”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即可（将鼠标悬停在“申请开通”按钮时，系统弹出红色提示“点击申请开通按钮，单一窗口系统将会为您开通导入客户端使用权限）。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32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3279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到了这个界面，代表企业已经申请开通了导入客户端，通过下载地址，下载自动导入客户端。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安装后，将下半部分的“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RMQ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配置信息”内容，复制、粘贴到导入客户端里面。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6205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、将操作员账号信息管理界面中（见上一步操作），自动导入客户端申请中的配置信息进行复制，填写到导入客户端的“传输设置“界面中。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、导入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客户端需绑定对应电脑和操作员账号，具体绑定方式、客户端下载地址均可见操作手册。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34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4153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35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9779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6"/>
          <p:cNvSpPr>
            <a:spLocks/>
          </p:cNvSpPr>
          <p:nvPr userDrawn="1"/>
        </p:nvSpPr>
        <p:spPr>
          <a:xfrm>
            <a:off x="0" y="0"/>
            <a:ext cx="9144635" cy="5144135"/>
          </a:xfrm>
          <a:prstGeom prst="rect">
            <a:avLst/>
          </a:prstGeom>
          <a:solidFill>
            <a:srgbClr val="4F81BD">
              <a:alpha val="40035"/>
            </a:srgbClr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宋体" charset="0"/>
              <a:ea typeface="宋体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29519C-F7C3-4198-98C6-5CF9C89C1DC5}"/>
              </a:ext>
            </a:extLst>
          </p:cNvPr>
          <p:cNvGrpSpPr/>
          <p:nvPr userDrawn="1"/>
        </p:nvGrpSpPr>
        <p:grpSpPr>
          <a:xfrm>
            <a:off x="3402965" y="4456430"/>
            <a:ext cx="2337435" cy="471170"/>
            <a:chOff x="3402965" y="4456430"/>
            <a:chExt cx="2337435" cy="471170"/>
          </a:xfrm>
        </p:grpSpPr>
        <p:pic>
          <p:nvPicPr>
            <p:cNvPr id="6" name="Picture 5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2965" y="4485640"/>
              <a:ext cx="288290" cy="41211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5"/>
            <p:cNvGrpSpPr>
              <a:grpSpLocks/>
            </p:cNvGrpSpPr>
            <p:nvPr userDrawn="1"/>
          </p:nvGrpSpPr>
          <p:grpSpPr bwMode="auto">
            <a:xfrm>
              <a:off x="3484880" y="4456430"/>
              <a:ext cx="2255520" cy="471170"/>
              <a:chOff x="3484880" y="4456430"/>
              <a:chExt cx="2255520" cy="471170"/>
            </a:xfrm>
          </p:grpSpPr>
          <p:sp>
            <p:nvSpPr>
              <p:cNvPr id="8" name="TextBox 7"/>
              <p:cNvSpPr txBox="1"/>
              <p:nvPr userDrawn="1"/>
            </p:nvSpPr>
            <p:spPr>
              <a:xfrm>
                <a:off x="3484880" y="4456430"/>
                <a:ext cx="2255520" cy="307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spc="-1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隶书" pitchFamily="2" charset="-122"/>
                    <a:ea typeface="华文隶书" pitchFamily="2" charset="-122"/>
                  </a:rPr>
                  <a:t>中国电子口岸数据中心</a:t>
                </a:r>
              </a:p>
            </p:txBody>
          </p:sp>
          <p:sp>
            <p:nvSpPr>
              <p:cNvPr id="9" name="TextBox 8"/>
              <p:cNvSpPr txBox="1"/>
              <p:nvPr userDrawn="1"/>
            </p:nvSpPr>
            <p:spPr>
              <a:xfrm>
                <a:off x="3730625" y="4665980"/>
                <a:ext cx="1764665" cy="2616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50" b="0" kern="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alatino" pitchFamily="18" charset="0"/>
                    <a:ea typeface="+mn-ea"/>
                    <a:cs typeface="JasmineUPC" pitchFamily="18" charset="-34"/>
                  </a:rPr>
                  <a:t>China E-port Date Centre</a:t>
                </a:r>
                <a:endParaRPr lang="zh-CN" altLang="en-US" sz="1050" b="0" kern="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Palatino" pitchFamily="18" charset="0"/>
                  <a:ea typeface="+mn-ea"/>
                  <a:cs typeface="JasmineUPC" pitchFamily="18" charset="-34"/>
                </a:endParaRPr>
              </a:p>
            </p:txBody>
          </p:sp>
        </p:grpSp>
      </p:grpSp>
      <p:cxnSp>
        <p:nvCxnSpPr>
          <p:cNvPr id="10" name="直接连接符 12"/>
          <p:cNvCxnSpPr/>
          <p:nvPr/>
        </p:nvCxnSpPr>
        <p:spPr>
          <a:xfrm>
            <a:off x="2771775" y="3105150"/>
            <a:ext cx="3600450" cy="635"/>
          </a:xfrm>
          <a:prstGeom prst="line">
            <a:avLst/>
          </a:prstGeom>
          <a:ln w="19050" cap="flat" cmpd="sng">
            <a:solidFill>
              <a:srgbClr val="EEB5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/>
          </p:cNvSpPr>
          <p:nvPr userDrawn="1"/>
        </p:nvSpPr>
        <p:spPr>
          <a:xfrm>
            <a:off x="5867400" y="209550"/>
            <a:ext cx="3124835" cy="25463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05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中国国际贸易“单一窗口”标准版</a:t>
            </a:r>
            <a:r>
              <a:rPr lang="en-US" altLang="ko-KR" sz="105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推广培训</a:t>
            </a:r>
            <a:endParaRPr lang="ko-KR" altLang="en-US" sz="1050" b="1" cap="none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标题占位符 1"/>
          <p:cNvSpPr txBox="1">
            <a:spLocks noGrp="1"/>
          </p:cNvSpPr>
          <p:nvPr userDrawn="1">
            <p:ph type="title"/>
          </p:nvPr>
        </p:nvSpPr>
        <p:spPr>
          <a:xfrm>
            <a:off x="460375" y="1657350"/>
            <a:ext cx="8230235" cy="85788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rmAutofit/>
          </a:bodyPr>
          <a:lstStyle/>
          <a:p>
            <a:pPr marL="0" indent="0" algn="ctr" defTabSz="914400" eaLnBrk="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000" b="0" cap="none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单击此处编辑母版标题样式</a:t>
            </a:r>
            <a:endParaRPr lang="ko-KR" altLang="en-US" sz="5000" b="0" cap="none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071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4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5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30235" cy="73215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0" cap="none" dirty="0">
                <a:solidFill>
                  <a:schemeClr val="tx1"/>
                </a:solidFill>
                <a:latin typeface="微软雅黑" charset="0"/>
                <a:ea typeface="微软雅黑" charset="0"/>
              </a:rPr>
              <a:t>单击此处编辑母版标题样式</a:t>
            </a:r>
            <a:endParaRPr lang="ko-KR" altLang="en-US" sz="3600" b="0" cap="none" dirty="0">
              <a:solidFill>
                <a:schemeClr val="tx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8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6"/>
          <p:cNvSpPr>
            <a:spLocks/>
          </p:cNvSpPr>
          <p:nvPr userDrawn="1"/>
        </p:nvSpPr>
        <p:spPr>
          <a:xfrm>
            <a:off x="0" y="0"/>
            <a:ext cx="9144635" cy="5144135"/>
          </a:xfrm>
          <a:prstGeom prst="rect">
            <a:avLst/>
          </a:prstGeom>
          <a:solidFill>
            <a:srgbClr val="4F81BD">
              <a:alpha val="49847"/>
            </a:srgbClr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宋体" charset="0"/>
              <a:ea typeface="宋体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07380" y="2740025"/>
            <a:ext cx="366395" cy="5226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/>
          </p:cNvSpPr>
          <p:nvPr userDrawn="1"/>
        </p:nvSpPr>
        <p:spPr>
          <a:xfrm>
            <a:off x="5965825" y="2805430"/>
            <a:ext cx="2723515" cy="36893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80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中国电子口岸</a:t>
            </a:r>
            <a:r>
              <a:rPr lang="en-US" altLang="ko-KR" sz="18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数据中心</a:t>
            </a:r>
            <a:endParaRPr lang="ko-KR" altLang="en-US" sz="1800" b="1" cap="none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TextBox 5"/>
          <p:cNvSpPr txBox="1">
            <a:spLocks/>
          </p:cNvSpPr>
          <p:nvPr userDrawn="1"/>
        </p:nvSpPr>
        <p:spPr>
          <a:xfrm>
            <a:off x="5508625" y="1755775"/>
            <a:ext cx="1905635" cy="92329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cap="none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谢谢</a:t>
            </a:r>
            <a:endParaRPr lang="ko-KR" altLang="en-US" sz="5400" b="1" cap="none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7" name="直接连接符 10"/>
          <p:cNvCxnSpPr/>
          <p:nvPr/>
        </p:nvCxnSpPr>
        <p:spPr>
          <a:xfrm>
            <a:off x="5470525" y="1885950"/>
            <a:ext cx="635" cy="1372235"/>
          </a:xfrm>
          <a:prstGeom prst="line">
            <a:avLst/>
          </a:prstGeom>
          <a:ln w="28575" cap="flat" cmpd="sng">
            <a:solidFill>
              <a:srgbClr val="EEB5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7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457200" y="4767580"/>
            <a:ext cx="2134235" cy="2749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zh-CN" altLang="en-US" sz="1800" b="0" cap="none" dirty="0" smtClean="0">
                <a:latin typeface="宋体" charset="0"/>
                <a:ea typeface="宋体" charset="0"/>
              </a:rPr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2018/7/11</a:t>
            </a:fld>
            <a:endParaRPr lang="zh-CN" altLang="en-US" sz="1800" b="0" cap="none" dirty="0">
              <a:latin typeface="宋体" charset="0"/>
              <a:ea typeface="宋体" charset="0"/>
            </a:endParaRPr>
          </a:p>
        </p:txBody>
      </p:sp>
      <p:sp>
        <p:nvSpPr>
          <p:cNvPr id="3" name="页脚占位符 2"/>
          <p:cNvSpPr txBox="1">
            <a:spLocks noGrp="1"/>
          </p:cNvSpPr>
          <p:nvPr>
            <p:ph type="ftr" sz="quarter" idx="11"/>
          </p:nvPr>
        </p:nvSpPr>
        <p:spPr>
          <a:xfrm>
            <a:off x="3124200" y="4767580"/>
            <a:ext cx="2896235" cy="2749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2"/>
          </p:nvPr>
        </p:nvSpPr>
        <p:spPr>
          <a:xfrm>
            <a:off x="6553200" y="4767580"/>
            <a:ext cx="2134235" cy="2749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800" b="0" cap="none" dirty="0" smtClean="0">
                <a:latin typeface="宋体" charset="0"/>
                <a:ea typeface="宋体" charset="0"/>
              </a:rPr>
              <a:pPr marL="0" indent="0" algn="l" defTabSz="914400" fontAlgn="base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altLang="ko-KR" sz="1800" b="0" cap="none" dirty="0">
              <a:latin typeface="宋体" charset="0"/>
              <a:ea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3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71DE6D-22B8-40EB-AEF4-E87E77ED7B6C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8E9E09A7-0ACE-430D-8FD1-8CADA01EA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60BABA5-E1F6-440A-8EED-399A045162B8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AE58F17-327A-42A1-8C9B-B0A260AFEE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12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233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2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16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3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528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37104D6-CBC4-4096-B8D2-7BBDD66292A6}"/>
              </a:ext>
            </a:extLst>
          </p:cNvPr>
          <p:cNvGrpSpPr/>
          <p:nvPr userDrawn="1"/>
        </p:nvGrpSpPr>
        <p:grpSpPr>
          <a:xfrm>
            <a:off x="7474585" y="4512945"/>
            <a:ext cx="1605280" cy="573405"/>
            <a:chOff x="7474585" y="4512945"/>
            <a:chExt cx="1605280" cy="573405"/>
          </a:xfrm>
        </p:grpSpPr>
        <p:pic>
          <p:nvPicPr>
            <p:cNvPr id="1026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1405" y="4512945"/>
              <a:ext cx="215900" cy="308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TextBox 7"/>
            <p:cNvSpPr txBox="1">
              <a:spLocks noChangeArrowheads="1"/>
            </p:cNvSpPr>
            <p:nvPr/>
          </p:nvSpPr>
          <p:spPr bwMode="auto">
            <a:xfrm>
              <a:off x="7474585" y="4824730"/>
              <a:ext cx="1605280" cy="26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905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80" y="704850"/>
            <a:ext cx="7772400" cy="27305"/>
          </a:xfrm>
          <a:prstGeom prst="rect">
            <a:avLst/>
          </a:prstGeom>
          <a:gradFill flip="none" rotWithShape="1"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3200" y="0"/>
            <a:ext cx="3657600" cy="731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04CE31-6917-4832-9057-579F7C1FF481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0" name="Picture 8" descr="E:\Others\Dao\PPT\素材\ICON素材\eport.png">
              <a:extLst>
                <a:ext uri="{FF2B5EF4-FFF2-40B4-BE49-F238E27FC236}">
                  <a16:creationId xmlns:a16="http://schemas.microsoft.com/office/drawing/2014/main" id="{DA3C059F-8E4B-4EFF-8563-5B310654B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2C6409DB-0787-4ADC-A5A0-56032B549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02" name="标题占位符 11"/>
          <p:cNvSpPr>
            <a:spLocks noGrp="1"/>
          </p:cNvSpPr>
          <p:nvPr>
            <p:ph type="title"/>
          </p:nvPr>
        </p:nvSpPr>
        <p:spPr bwMode="auto">
          <a:xfrm>
            <a:off x="5588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DC9A20-DB28-4B2C-AA49-F7E2D527F13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8D9C5BE7-4FE6-4A3E-85E9-494EA25800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61965338-2E55-448E-976F-AA89C74D6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126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第二章标题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E3422F-AA2F-41EA-A5D4-D1A33013089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408A7F22-AD67-4ED2-9248-37C02499DE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9C6C8FAB-E461-4464-BE1C-79C0D4847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50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第三章标题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B5A0DD-CB57-4AE0-B257-FFBCDADB1D96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4F953823-8184-419D-93E0-20F0D0CB52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6D3D2095-6A2F-4C88-9D72-ACB1EF1F2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5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174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第四章标题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873B2C-0359-4726-89D3-138166886D9E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4" name="Picture 8" descr="E:\Others\Dao\PPT\素材\ICON素材\eport.png">
              <a:extLst>
                <a:ext uri="{FF2B5EF4-FFF2-40B4-BE49-F238E27FC236}">
                  <a16:creationId xmlns:a16="http://schemas.microsoft.com/office/drawing/2014/main" id="{1B285D5B-17B4-4EED-A01A-74E19DB433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BC363C9A-4715-4B14-AF19-3369A6228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占位符 9217"/>
          <p:cNvSpPr txBox="1">
            <a:spLocks noGrp="1"/>
          </p:cNvSpPr>
          <p:nvPr>
            <p:ph type="title"/>
          </p:nvPr>
        </p:nvSpPr>
        <p:spPr bwMode="auto">
          <a:xfrm>
            <a:off x="2019300" y="1518920"/>
            <a:ext cx="5106035" cy="68643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中国国际贸易单一窗口</a:t>
            </a:r>
            <a:r>
              <a:rPr lang="en-US" altLang="ko-KR" sz="70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 </a:t>
            </a:r>
            <a:r>
              <a:rPr lang="en-US" altLang="ko-KR" sz="105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(标准版)</a:t>
            </a:r>
            <a:r>
              <a:rPr lang="en-US" altLang="ko-KR" sz="12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/>
            </a:r>
            <a:br>
              <a:rPr lang="en-US" altLang="ko-KR" sz="12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</a:br>
            <a:r>
              <a:rPr lang="en-US" altLang="ko-KR" sz="90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 </a:t>
            </a:r>
            <a:r>
              <a:rPr lang="en-US" altLang="ko-KR" sz="900" b="0" cap="none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China International Trade Single Window </a:t>
            </a:r>
            <a:r>
              <a:rPr lang="en-US" altLang="ko-KR" sz="700" b="0" cap="none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(Standard) </a:t>
            </a:r>
            <a:endParaRPr lang="ko-KR" altLang="en-US" sz="700" b="0" cap="none" dirty="0">
              <a:solidFill>
                <a:schemeClr val="accent1">
                  <a:lumMod val="20000"/>
                  <a:lumOff val="8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219" name="TextBox 2"/>
          <p:cNvSpPr txBox="1">
            <a:spLocks/>
          </p:cNvSpPr>
          <p:nvPr/>
        </p:nvSpPr>
        <p:spPr bwMode="auto">
          <a:xfrm>
            <a:off x="3307715" y="3257550"/>
            <a:ext cx="2529840" cy="27368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000" b="0" cap="none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2018-07-03 </a:t>
            </a:r>
            <a:endParaRPr lang="ko-KR" altLang="en-US" sz="1000" b="0" cap="none" dirty="0">
              <a:solidFill>
                <a:schemeClr val="accent1">
                  <a:lumMod val="20000"/>
                  <a:lumOff val="8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1728914" y="2307953"/>
            <a:ext cx="5686172" cy="646331"/>
          </a:xfrm>
          <a:prstGeom prst="rect">
            <a:avLst/>
          </a:prstGeom>
        </p:spPr>
        <p:txBody>
          <a:bodyPr vert="horz" wrap="none" lIns="91440" tIns="45720" rIns="91440" bIns="45720" numCol="1" anchor="t">
            <a:spAutoFit/>
          </a:bodyPr>
          <a:lstStyle/>
          <a:p>
            <a:pPr marL="0" indent="0" algn="ctr" defTabSz="91440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cap="none" spc="3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进出口货物申报报文介绍</a:t>
            </a:r>
            <a:endParaRPr lang="ko-KR" altLang="en-US" sz="3600" b="1" cap="none" dirty="0">
              <a:solidFill>
                <a:srgbClr val="FFFFFF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56321"/>
          <p:cNvGrpSpPr/>
          <p:nvPr/>
        </p:nvGrpSpPr>
        <p:grpSpPr bwMode="auto">
          <a:xfrm>
            <a:off x="3941445" y="2206625"/>
            <a:ext cx="4192270" cy="1301115"/>
            <a:chOff x="3941445" y="2206625"/>
            <a:chExt cx="4192270" cy="130111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53940" y="2256790"/>
              <a:ext cx="635" cy="91630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>
              <a:spLocks/>
            </p:cNvSpPr>
            <p:nvPr/>
          </p:nvSpPr>
          <p:spPr>
            <a:xfrm>
              <a:off x="5003165" y="2431415"/>
              <a:ext cx="3130550" cy="5842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200" b="0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报关单回执报文</a:t>
              </a:r>
              <a:endParaRPr lang="ko-KR" altLang="en-US" sz="3200" b="0" cap="none" dirty="0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2" name="TextBox 11"/>
            <p:cNvSpPr txBox="1">
              <a:spLocks/>
            </p:cNvSpPr>
            <p:nvPr/>
          </p:nvSpPr>
          <p:spPr>
            <a:xfrm>
              <a:off x="3941445" y="2206625"/>
              <a:ext cx="867410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4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/>
          </p:cNvSpPr>
          <p:nvPr/>
        </p:nvSpPr>
        <p:spPr bwMode="auto">
          <a:xfrm>
            <a:off x="617855" y="10477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回执报文</a:t>
            </a: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046802"/>
              </p:ext>
            </p:extLst>
          </p:nvPr>
        </p:nvGraphicFramePr>
        <p:xfrm>
          <a:off x="838200" y="794690"/>
          <a:ext cx="3048000" cy="33858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59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8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字段名称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版本号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数据中心统一编号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海关编号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通知时间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处理结果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审核备注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申报口岸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申报单位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报关单员代码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altLang="en-US" sz="1400" kern="1200" cap="none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境内收发货人</a:t>
                      </a:r>
                      <a:r>
                        <a:rPr lang="en-US" altLang="ko-KR" sz="1400" kern="1200" cap="none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代码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917660"/>
              </p:ext>
            </p:extLst>
          </p:nvPr>
        </p:nvGraphicFramePr>
        <p:xfrm>
          <a:off x="4287468" y="794170"/>
          <a:ext cx="2819400" cy="33832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8565">
                <a:tc>
                  <a:txBody>
                    <a:bodyPr/>
                    <a:lstStyle/>
                    <a:p>
                      <a:pPr mar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b="1" kern="1200" cap="none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b="1" kern="1200" cap="none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字段名称</a:t>
                      </a:r>
                      <a:endParaRPr lang="ko-KR" altLang="en-US" sz="1600" b="1" kern="1200" cap="none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货场代码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保税仓库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进出口日期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件数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提单号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运输方式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航班号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净重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毛重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56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申报日期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7431"/>
              </p:ext>
            </p:extLst>
          </p:nvPr>
        </p:nvGraphicFramePr>
        <p:xfrm>
          <a:off x="914400" y="4313704"/>
          <a:ext cx="6213250" cy="7239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962">
                <a:tc>
                  <a:txBody>
                    <a:bodyPr/>
                    <a:lstStyle/>
                    <a:p>
                      <a:pPr mar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b="1" kern="1200" cap="none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0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b="1" kern="1200" cap="none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字段名称</a:t>
                      </a:r>
                      <a:endParaRPr lang="ko-KR" altLang="en-US" sz="1600" b="1" kern="1200" cap="none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962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6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处理结果文字信息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/>
          </p:cNvSpPr>
          <p:nvPr/>
        </p:nvSpPr>
        <p:spPr bwMode="auto">
          <a:xfrm>
            <a:off x="617855" y="10477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回执报文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5" name="图片 4" descr="C:/Users/eport/AppData/Roaming/JisuOffice/ETemp/1492_5385248/fImage3245680065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970" y="0"/>
            <a:ext cx="5134610" cy="514413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/>
          </p:cNvSpPr>
          <p:nvPr/>
        </p:nvSpPr>
        <p:spPr bwMode="auto">
          <a:xfrm>
            <a:off x="617855" y="10477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25个回执代码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623414"/>
              </p:ext>
            </p:extLst>
          </p:nvPr>
        </p:nvGraphicFramePr>
        <p:xfrm>
          <a:off x="76200" y="694055"/>
          <a:ext cx="4333875" cy="41446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0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8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回执代码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回执代码说明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QP接收成功，上载发往数据中心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QP接收成功，申报发往数据中心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重传文件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上载成功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上载失败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申报成功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上载未申报（无申报权限）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上载申报失败（与数据中心联系）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海关已接收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担保放行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不被受理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需手工申报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149404"/>
              </p:ext>
            </p:extLst>
          </p:nvPr>
        </p:nvGraphicFramePr>
        <p:xfrm>
          <a:off x="4562475" y="662305"/>
          <a:ext cx="3914775" cy="41814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80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回执代码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回执代码说明</a:t>
                      </a:r>
                      <a:endParaRPr lang="ko-KR" altLang="en-US" sz="1600" b="1" kern="1200" cap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退回修改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报关单已审结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放行交单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需交税费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申报失败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海关删单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报关单重审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已结关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W,I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进出口审结/查验/放行通知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出口查验通知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施检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签证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形状 7"/>
          <p:cNvSpPr>
            <a:spLocks/>
          </p:cNvSpPr>
          <p:nvPr/>
        </p:nvSpPr>
        <p:spPr>
          <a:xfrm>
            <a:off x="4457700" y="4199255"/>
            <a:ext cx="4096385" cy="630555"/>
          </a:xfrm>
          <a:prstGeom prst="rect">
            <a:avLst/>
          </a:pr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8973820" y="3600450"/>
            <a:ext cx="456565" cy="21971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eaVert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239250" y="3800475"/>
            <a:ext cx="318770" cy="38989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none" lIns="89535" tIns="46355" rIns="89535" bIns="46355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56321"/>
          <p:cNvGrpSpPr/>
          <p:nvPr/>
        </p:nvGrpSpPr>
        <p:grpSpPr bwMode="auto">
          <a:xfrm>
            <a:off x="3941445" y="2206625"/>
            <a:ext cx="4192270" cy="1301115"/>
            <a:chOff x="3941445" y="2206625"/>
            <a:chExt cx="4192270" cy="130111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53940" y="2256790"/>
              <a:ext cx="635" cy="91630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>
              <a:spLocks/>
            </p:cNvSpPr>
            <p:nvPr/>
          </p:nvSpPr>
          <p:spPr>
            <a:xfrm>
              <a:off x="5003165" y="2431415"/>
              <a:ext cx="3130550" cy="5842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200" b="0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转关单回执报文</a:t>
              </a:r>
              <a:endParaRPr lang="ko-KR" altLang="en-US" sz="3200" b="0" cap="none" dirty="0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2" name="TextBox 11"/>
            <p:cNvSpPr txBox="1">
              <a:spLocks/>
            </p:cNvSpPr>
            <p:nvPr/>
          </p:nvSpPr>
          <p:spPr>
            <a:xfrm>
              <a:off x="3941445" y="2206625"/>
              <a:ext cx="867410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5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5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632460" y="8572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转关单回执报文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>
            <a:off x="1371600" y="954722"/>
            <a:ext cx="6200775" cy="323405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&lt;?xml version="1.0" encoding="GB2312"?&gt;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152400" marR="381000" indent="-152400" algn="l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&lt;TRN_DATA&gt;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&lt;INTERFACE_VERSION &gt;V3.1&lt;/INTERFACE_VERSION&gt;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&lt;TRN_RESULT&gt;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&lt;SEQ_NO&gt;报关单数据中心统一编号&lt;/SEQ_NO&gt;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 TRANS_NO&gt;转关单海关编号&lt;/TRANS_NO&gt;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&lt;NOTICE_DATE&gt;通知时间&lt;/NOTICE_DATE&gt;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&lt;CHANNEL&gt;处理结果&lt;/CHANNEL&gt;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&lt;NOTE&gt;审核备注&lt;/NOTE&gt;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       &lt; I_E_FLAG&gt;进出口标志&lt;/ I_E_FLAG&gt;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       &lt;/TRN_RESULT</a:t>
            </a:r>
            <a:r>
              <a:rPr lang="en-US" altLang="ko-KR" sz="1600" dirty="0">
                <a:latin typeface="+mn-lt"/>
                <a:ea typeface="微软雅黑" panose="020B0503020204020204" pitchFamily="34" charset="-122"/>
              </a:rPr>
              <a:t>&gt;</a:t>
            </a:r>
            <a:endParaRPr lang="ko-KR" altLang="en-US" sz="1600" dirty="0">
              <a:latin typeface="+mn-lt"/>
              <a:ea typeface="微软雅黑" panose="020B0503020204020204" pitchFamily="34" charset="-122"/>
            </a:endParaRPr>
          </a:p>
          <a:p>
            <a:pPr marL="0" indent="0" algn="just" defTabSz="5080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b="0" cap="none" dirty="0">
                <a:latin typeface="+mn-lt"/>
                <a:ea typeface="微软雅黑" panose="020B0503020204020204" pitchFamily="34" charset="-122"/>
              </a:rPr>
              <a:t>&lt;/TRN_DATA&gt;</a:t>
            </a:r>
            <a:endParaRPr lang="ko-KR" altLang="en-US" sz="1600" b="0" cap="none" dirty="0">
              <a:latin typeface="+mn-lt"/>
              <a:ea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56321"/>
          <p:cNvGrpSpPr/>
          <p:nvPr/>
        </p:nvGrpSpPr>
        <p:grpSpPr bwMode="auto">
          <a:xfrm>
            <a:off x="3685540" y="2168525"/>
            <a:ext cx="5407025" cy="1014730"/>
            <a:chOff x="2998470" y="2168525"/>
            <a:chExt cx="5407025" cy="101473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044315" y="2237740"/>
              <a:ext cx="635" cy="91630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>
              <a:spLocks/>
            </p:cNvSpPr>
            <p:nvPr/>
          </p:nvSpPr>
          <p:spPr>
            <a:xfrm>
              <a:off x="4113530" y="2383790"/>
              <a:ext cx="4291965" cy="5842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200" b="0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67号与16号报文区别</a:t>
              </a:r>
              <a:endParaRPr lang="ko-KR" altLang="en-US" sz="3200" b="0" cap="none" dirty="0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2" name="TextBox 11"/>
            <p:cNvSpPr txBox="1">
              <a:spLocks/>
            </p:cNvSpPr>
            <p:nvPr/>
          </p:nvSpPr>
          <p:spPr>
            <a:xfrm>
              <a:off x="2998470" y="2168525"/>
              <a:ext cx="867410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6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区别一：增加了申报指标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536334"/>
              </p:ext>
            </p:extLst>
          </p:nvPr>
        </p:nvGraphicFramePr>
        <p:xfrm>
          <a:off x="162789" y="736890"/>
          <a:ext cx="4000500" cy="43200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16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0099">
                <a:tc rowSpan="15"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altLang="en-US" sz="1800" b="1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</a:t>
                      </a:r>
                      <a:r>
                        <a:rPr lang="en-US" altLang="ko-KR" sz="1800" b="1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16号公告</a:t>
                      </a:r>
                      <a:endParaRPr lang="ko-KR" altLang="en-US" sz="1800" b="1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报关单表头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099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报关单表体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99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报关单集装箱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报关单随附单证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标记号码附件表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报关单自由文本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签名信息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转关单表头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转关单表体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转关单集装箱信息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转关单集装箱和商品装配表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补充申报单信息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电子随附单据关联关系信息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8146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原产地证明项号关联关系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0099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报税单信息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436533"/>
              </p:ext>
            </p:extLst>
          </p:nvPr>
        </p:nvGraphicFramePr>
        <p:xfrm>
          <a:off x="4325813" y="742950"/>
          <a:ext cx="4638675" cy="43560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89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0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8000">
                <a:tc rowSpan="22"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67号公告</a:t>
                      </a:r>
                      <a:endParaRPr lang="ko-KR" altLang="en-US" sz="1800" b="1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报关单表头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报关单表体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报关单集装箱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报关单随附单证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申请单证信息表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许可证VIN信息表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其他包装信息表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企业资质信息表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使用人信息表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标记号码附件表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报关单自由文本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签名信息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转关单表头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转关单表体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转关单集装箱信息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转关单集装箱和商品装配表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补充申报单信息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电子随附单据关联关系信息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原产地证明项号关联关系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报税单信息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000">
                <a:tc vMerge="1"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ko-KR" altLang="en-US" b="0" kern="1200" cap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2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风险评估信息</a:t>
                      </a:r>
                      <a:endParaRPr lang="ko-KR" altLang="en-US" sz="12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形状 5"/>
          <p:cNvSpPr>
            <a:spLocks/>
          </p:cNvSpPr>
          <p:nvPr/>
        </p:nvSpPr>
        <p:spPr>
          <a:xfrm>
            <a:off x="5324476" y="1517937"/>
            <a:ext cx="1762124" cy="1404000"/>
          </a:xfrm>
          <a:prstGeom prst="rect">
            <a:avLst/>
          </a:prstGeom>
          <a:noFill/>
          <a:ln w="28575" cap="flat" cmpd="sng">
            <a:solidFill>
              <a:srgbClr val="FF0000">
                <a:alpha val="10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7" name="形状 6"/>
          <p:cNvSpPr>
            <a:spLocks/>
          </p:cNvSpPr>
          <p:nvPr/>
        </p:nvSpPr>
        <p:spPr>
          <a:xfrm>
            <a:off x="5324476" y="733425"/>
            <a:ext cx="1762124" cy="391160"/>
          </a:xfrm>
          <a:prstGeom prst="rect">
            <a:avLst/>
          </a:prstGeom>
          <a:noFill/>
          <a:ln w="28575" cap="flat" cmpd="sng">
            <a:solidFill>
              <a:srgbClr val="FF0000">
                <a:alpha val="10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35815"/>
              </p:ext>
            </p:extLst>
          </p:nvPr>
        </p:nvGraphicFramePr>
        <p:xfrm>
          <a:off x="609599" y="898757"/>
          <a:ext cx="7329978" cy="3960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61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3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增加指标数量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增加字段位置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报关单表头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序号64-89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报关单表体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序号24-47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序号3—5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许可证VIN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申请单证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其他包装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企业资质信息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使用人信息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标记号码附件表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全部新增</a:t>
                      </a:r>
                      <a:endParaRPr lang="ko-KR" altLang="en-US" sz="16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5" name="Rectangle 4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区别一：增加了申报指标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4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区别二：删减了原有报关指标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93DDA15-52BE-4D1A-B527-4727E5103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716709"/>
              </p:ext>
            </p:extLst>
          </p:nvPr>
        </p:nvGraphicFramePr>
        <p:xfrm>
          <a:off x="565785" y="1123950"/>
          <a:ext cx="7467601" cy="312420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941860">
                  <a:extLst>
                    <a:ext uri="{9D8B030D-6E8A-4147-A177-3AD203B41FA5}">
                      <a16:colId xmlns:a16="http://schemas.microsoft.com/office/drawing/2014/main" val="2844637464"/>
                    </a:ext>
                  </a:extLst>
                </a:gridCol>
                <a:gridCol w="1749168">
                  <a:extLst>
                    <a:ext uri="{9D8B030D-6E8A-4147-A177-3AD203B41FA5}">
                      <a16:colId xmlns:a16="http://schemas.microsoft.com/office/drawing/2014/main" val="3723565193"/>
                    </a:ext>
                  </a:extLst>
                </a:gridCol>
                <a:gridCol w="1499971">
                  <a:extLst>
                    <a:ext uri="{9D8B030D-6E8A-4147-A177-3AD203B41FA5}">
                      <a16:colId xmlns:a16="http://schemas.microsoft.com/office/drawing/2014/main" val="2906920311"/>
                    </a:ext>
                  </a:extLst>
                </a:gridCol>
                <a:gridCol w="3276602">
                  <a:extLst>
                    <a:ext uri="{9D8B030D-6E8A-4147-A177-3AD203B41FA5}">
                      <a16:colId xmlns:a16="http://schemas.microsoft.com/office/drawing/2014/main" val="3296258555"/>
                    </a:ext>
                  </a:extLst>
                </a:gridCol>
              </a:tblGrid>
              <a:tr h="5207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删除指标数量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删除字段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882541"/>
                  </a:ext>
                </a:extLst>
              </a:tr>
              <a:tr h="5207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报关单表头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境内</a:t>
                      </a:r>
                      <a:r>
                        <a:rPr lang="zh-CN" altLang="en-US" sz="1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目的地</a:t>
                      </a:r>
                      <a:r>
                        <a:rPr lang="en-US" altLang="zh-CN" sz="1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6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境内货源地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21390"/>
                  </a:ext>
                </a:extLst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结汇方式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401240"/>
                  </a:ext>
                </a:extLst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征税比例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447279"/>
                  </a:ext>
                </a:extLst>
              </a:tr>
              <a:tr h="5207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纳税单位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743492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集装箱自重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29737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74A63D5-1B1D-42B8-9126-E99562810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84628"/>
              </p:ext>
            </p:extLst>
          </p:nvPr>
        </p:nvGraphicFramePr>
        <p:xfrm>
          <a:off x="2685938" y="901712"/>
          <a:ext cx="4320480" cy="3944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1107601184"/>
                    </a:ext>
                  </a:extLst>
                </a:gridCol>
              </a:tblGrid>
              <a:tr h="3508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#1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报文清单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69086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#2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报关单导入申请报文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3083397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#3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响应报文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56929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#4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报关回执报文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147586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#5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转关单回执报文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330771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#6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en-US" altLang="zh-CN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67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号与</a:t>
                      </a:r>
                      <a:r>
                        <a:rPr lang="en-US" altLang="zh-CN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16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号报文区别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7101581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#7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导入对接流程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802927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#8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导入方式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1903543"/>
                  </a:ext>
                </a:extLst>
              </a:tr>
              <a:tr h="350845">
                <a:tc>
                  <a:txBody>
                    <a:bodyPr/>
                    <a:lstStyle/>
                    <a:p>
                      <a:pPr lvl="0" algn="just" fontAlgn="ctr"/>
                      <a:r>
                        <a:rPr lang="en-US" altLang="zh-CN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#9</a:t>
                      </a:r>
                      <a:r>
                        <a:rPr lang="zh-CN" altLang="en-US" sz="2400" b="0" kern="1200" cap="none" dirty="0">
                          <a:solidFill>
                            <a:schemeClr val="accent6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   </a:t>
                      </a:r>
                      <a:r>
                        <a:rPr lang="zh-CN" altLang="en-US" sz="2400" b="0" kern="1200" cap="none" dirty="0">
                          <a:solidFill>
                            <a:srgbClr val="1F497D"/>
                          </a:solidFill>
                          <a:effectLst/>
                          <a:latin typeface="微软雅黑" charset="0"/>
                          <a:ea typeface="微软雅黑" charset="0"/>
                          <a:cs typeface="+mn-cs"/>
                        </a:rPr>
                        <a:t>联调测试及上线时间安排</a:t>
                      </a:r>
                    </a:p>
                  </a:txBody>
                  <a:tcPr marL="72496" marR="72496" marT="36248" marB="3624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165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13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区别三：修改了原有报关指标名称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9198BCC-45C0-4CEA-BF39-28F8C8FBA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86377"/>
              </p:ext>
            </p:extLst>
          </p:nvPr>
        </p:nvGraphicFramePr>
        <p:xfrm>
          <a:off x="398780" y="969898"/>
          <a:ext cx="7913688" cy="347212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766767">
                  <a:extLst>
                    <a:ext uri="{9D8B030D-6E8A-4147-A177-3AD203B41FA5}">
                      <a16:colId xmlns:a16="http://schemas.microsoft.com/office/drawing/2014/main" val="3926030932"/>
                    </a:ext>
                  </a:extLst>
                </a:gridCol>
                <a:gridCol w="1653853">
                  <a:extLst>
                    <a:ext uri="{9D8B030D-6E8A-4147-A177-3AD203B41FA5}">
                      <a16:colId xmlns:a16="http://schemas.microsoft.com/office/drawing/2014/main" val="180486297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16908134"/>
                    </a:ext>
                  </a:extLst>
                </a:gridCol>
                <a:gridCol w="3740468">
                  <a:extLst>
                    <a:ext uri="{9D8B030D-6E8A-4147-A177-3AD203B41FA5}">
                      <a16:colId xmlns:a16="http://schemas.microsoft.com/office/drawing/2014/main" val="3604499899"/>
                    </a:ext>
                  </a:extLst>
                </a:gridCol>
              </a:tblGrid>
              <a:tr h="53505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修改指标数量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修改字段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467498"/>
                  </a:ext>
                </a:extLst>
              </a:tr>
              <a:tr h="42561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报关单表头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抵</a:t>
                      </a:r>
                      <a:r>
                        <a:rPr lang="zh-CN" altLang="en-US" sz="14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港修改名称为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【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经停港</a:t>
                      </a:r>
                      <a:r>
                        <a:rPr lang="en-US" altLang="zh-CN" sz="14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指运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】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253303"/>
                  </a:ext>
                </a:extLst>
              </a:tr>
              <a:tr h="7235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经营单位编号修改为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【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境内收发货人代码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】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，长度调整为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5070948"/>
                  </a:ext>
                </a:extLst>
              </a:tr>
              <a:tr h="6387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经营单位名称修改为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【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境内收发货人名称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】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547749"/>
                  </a:ext>
                </a:extLst>
              </a:tr>
              <a:tr h="7235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货物单位代码修改为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【</a:t>
                      </a:r>
                      <a:r>
                        <a:rPr lang="zh-CN" altLang="en-US" sz="14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生产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消费使用单位代码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】</a:t>
                      </a:r>
                      <a:r>
                        <a:rPr lang="zh-CN" altLang="en-US" sz="14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，长度调整为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4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位。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574272"/>
                  </a:ext>
                </a:extLst>
              </a:tr>
              <a:tr h="4256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申报单位代码，长度调整为</a:t>
                      </a: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56923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区别四：部分字段采用新参数表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101800"/>
              </p:ext>
            </p:extLst>
          </p:nvPr>
        </p:nvGraphicFramePr>
        <p:xfrm>
          <a:off x="565785" y="895350"/>
          <a:ext cx="7124700" cy="38739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5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0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8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256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参数表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经停港</a:t>
                      </a:r>
                      <a:r>
                        <a:rPr lang="en-US" altLang="ko-KR" sz="1400" kern="1200" cap="none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kern="1200" cap="none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</a:t>
                      </a:r>
                      <a:r>
                        <a:rPr lang="en-US" altLang="ko-KR" sz="1400" kern="1200" cap="none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港口代码表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运费币制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币制代码表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保险费币制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币制代码表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杂费币制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币制代码表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贸易国别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国别代码表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表头/转关单表头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运输方式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运输方式代码表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表头/其他包装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包装种类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包装种类代码表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495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启运港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港口代码表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4088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入境口岸</a:t>
                      </a:r>
                      <a:endParaRPr lang="ko-KR" altLang="en-US" sz="1400" b="0" kern="1200" cap="none" dirty="0"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国内口岸代码表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区别四：部分字段采用新参数表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111941"/>
              </p:ext>
            </p:extLst>
          </p:nvPr>
        </p:nvGraphicFramePr>
        <p:xfrm>
          <a:off x="565785" y="775854"/>
          <a:ext cx="7686675" cy="40322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0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6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  <a:cs typeface="+mn-cs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  <a:cs typeface="+mn-cs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  <a:cs typeface="+mn-cs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8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参数表</a:t>
                      </a:r>
                      <a:endParaRPr lang="ko-KR" altLang="en-US" sz="18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  <a:cs typeface="+mn-cs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表头/报税单表头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监管方式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监管方式代码表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第一计量单位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计量单位代码表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zh-CN" altLang="en-US" sz="1400" kern="1200" cap="none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成交</a:t>
                      </a:r>
                      <a:r>
                        <a:rPr lang="en-US" altLang="ko-KR" sz="1400" kern="1200" cap="none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计量单位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计量单位代码表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第二计量单位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计量单位代码表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成交币制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币制代码表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原产国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国别代码表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表体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最终目的国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国别代码表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ko-KR" altLang="en-US" sz="1400" b="0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集装箱/转关单集装箱信息</a:t>
                      </a:r>
                      <a:endParaRPr lang="ko-KR" altLang="en-US" sz="1400" b="0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集装箱规格</a:t>
                      </a:r>
                      <a:endParaRPr lang="ko-KR" altLang="en-US" sz="1400" b="0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集装箱规格代码表</a:t>
                      </a:r>
                      <a:endParaRPr lang="ko-KR" altLang="en-US" sz="1400" b="0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随附单证代码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随附单证代码表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随附单据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随附单据代码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随附单据代码表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6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565785" y="10477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区别五：增加了标记号码图片附件上传</a:t>
            </a:r>
            <a:endParaRPr lang="ko-KR" altLang="en-US" sz="2800" b="1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546845"/>
              </p:ext>
            </p:extLst>
          </p:nvPr>
        </p:nvGraphicFramePr>
        <p:xfrm>
          <a:off x="522287" y="1504950"/>
          <a:ext cx="8099425" cy="13633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2080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所在位置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5545"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6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Times New Roman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标记号码附件信息</a:t>
                      </a:r>
                      <a:endParaRPr lang="ko-KR" altLang="en-US" sz="1600" kern="1200" cap="none" dirty="0">
                        <a:latin typeface="微软雅黑" panose="020B0503020204020204" pitchFamily="34" charset="-122"/>
                      </a:endParaRPr>
                    </a:p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（DecMarkLob）</a:t>
                      </a:r>
                      <a:endParaRPr lang="ko-KR" altLang="en-US" sz="16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Times New Roman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附件</a:t>
                      </a:r>
                      <a:endParaRPr lang="ko-KR" altLang="en-US" sz="1600" kern="1200" cap="none" dirty="0">
                        <a:latin typeface="微软雅黑" panose="020B0503020204020204" pitchFamily="34" charset="-122"/>
                      </a:endParaRPr>
                    </a:p>
                    <a:p>
                      <a:pPr marL="0" indent="0" algn="ctr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（Attachment）</a:t>
                      </a:r>
                      <a:endParaRPr lang="ko-KR" altLang="en-US" sz="16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Times New Roman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just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1、计算机无法录入的标记及号码的图案，不超过1MB；</a:t>
                      </a:r>
                      <a:endParaRPr lang="ko-KR" altLang="en-US" sz="1400" kern="1200" cap="none" dirty="0">
                        <a:latin typeface="微软雅黑" panose="020B0503020204020204" pitchFamily="34" charset="-122"/>
                      </a:endParaRPr>
                    </a:p>
                    <a:p>
                      <a:pPr marL="0" indent="0" algn="just" defTabSz="508000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2、导入需对附件进行BASE64编码。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Times New Roman" charset="0"/>
                      </a:endParaRPr>
                    </a:p>
                  </a:txBody>
                  <a:tcPr marL="90170" marR="90170" marT="46990" marB="469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4266565" y="2038985"/>
            <a:ext cx="4800600" cy="1384935"/>
            <a:chOff x="4266565" y="2038985"/>
            <a:chExt cx="4800600" cy="138493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339715" y="2088515"/>
              <a:ext cx="635" cy="916940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>
              <a:spLocks/>
            </p:cNvSpPr>
            <p:nvPr/>
          </p:nvSpPr>
          <p:spPr>
            <a:xfrm>
              <a:off x="5517515" y="2224405"/>
              <a:ext cx="3549650" cy="64579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b="0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导入对接流程</a:t>
              </a:r>
              <a:endParaRPr lang="ko-KR" altLang="en-US" sz="3600" b="0" cap="none" dirty="0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9" name="TextBox 8"/>
            <p:cNvSpPr txBox="1">
              <a:spLocks/>
            </p:cNvSpPr>
            <p:nvPr/>
          </p:nvSpPr>
          <p:spPr>
            <a:xfrm>
              <a:off x="4266565" y="2038985"/>
              <a:ext cx="1073150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7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9600" y="8572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导入对接流程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7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23" name="形状 22"/>
          <p:cNvSpPr>
            <a:spLocks/>
          </p:cNvSpPr>
          <p:nvPr/>
        </p:nvSpPr>
        <p:spPr>
          <a:xfrm>
            <a:off x="1706245" y="937260"/>
            <a:ext cx="1000760" cy="305435"/>
          </a:xfrm>
          <a:prstGeom prst="flowChartTerminator">
            <a:avLst/>
          </a:prstGeom>
          <a:solidFill>
            <a:srgbClr val="C6DA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endParaRPr lang="ko-KR" altLang="en-US" sz="1400" b="0" cap="none" dirty="0">
              <a:solidFill>
                <a:schemeClr val="tx1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4" name="形状 23"/>
          <p:cNvSpPr>
            <a:spLocks/>
          </p:cNvSpPr>
          <p:nvPr/>
        </p:nvSpPr>
        <p:spPr>
          <a:xfrm>
            <a:off x="929005" y="1623060"/>
            <a:ext cx="2620010" cy="28638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提交导入接口开通申请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5" name="形状 24"/>
          <p:cNvSpPr>
            <a:spLocks/>
          </p:cNvSpPr>
          <p:nvPr/>
        </p:nvSpPr>
        <p:spPr>
          <a:xfrm>
            <a:off x="1157605" y="2194560"/>
            <a:ext cx="2162810" cy="37211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申请通过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6" name="文本框 25"/>
          <p:cNvSpPr txBox="1">
            <a:spLocks/>
          </p:cNvSpPr>
          <p:nvPr/>
        </p:nvSpPr>
        <p:spPr>
          <a:xfrm>
            <a:off x="2331085" y="2908935"/>
            <a:ext cx="4572635" cy="27749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7" name="形状 26"/>
          <p:cNvSpPr>
            <a:spLocks/>
          </p:cNvSpPr>
          <p:nvPr/>
        </p:nvSpPr>
        <p:spPr>
          <a:xfrm>
            <a:off x="969010" y="3032760"/>
            <a:ext cx="2534285" cy="2959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安装联调测试环境导入客户端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8" name="形状 27"/>
          <p:cNvSpPr>
            <a:spLocks/>
          </p:cNvSpPr>
          <p:nvPr/>
        </p:nvSpPr>
        <p:spPr>
          <a:xfrm>
            <a:off x="1045210" y="3699510"/>
            <a:ext cx="2362835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企业开发导入报文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9" name="形状 28"/>
          <p:cNvSpPr>
            <a:spLocks/>
          </p:cNvSpPr>
          <p:nvPr/>
        </p:nvSpPr>
        <p:spPr>
          <a:xfrm>
            <a:off x="4847590" y="1809115"/>
            <a:ext cx="2362835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企业进行联调测试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0" name="形状 29"/>
          <p:cNvSpPr>
            <a:spLocks/>
          </p:cNvSpPr>
          <p:nvPr/>
        </p:nvSpPr>
        <p:spPr>
          <a:xfrm>
            <a:off x="4842510" y="2585085"/>
            <a:ext cx="2787015" cy="472440"/>
          </a:xfrm>
          <a:prstGeom prst="flowChartDecision">
            <a:avLst/>
          </a:prstGeom>
          <a:solidFill>
            <a:srgbClr val="FFFF00"/>
          </a:solidFill>
          <a:ln w="25400" cap="flat" cmpd="sng">
            <a:solidFill>
              <a:srgbClr val="FFFF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1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联调测试</a:t>
            </a:r>
          </a:p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1" cap="none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是否通过</a:t>
            </a:r>
            <a:endParaRPr lang="ko-KR" altLang="en-US" sz="1200" b="1" cap="none" dirty="0">
              <a:solidFill>
                <a:schemeClr val="tx1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1" name="形状 30"/>
          <p:cNvSpPr>
            <a:spLocks/>
          </p:cNvSpPr>
          <p:nvPr/>
        </p:nvSpPr>
        <p:spPr>
          <a:xfrm>
            <a:off x="5004435" y="3481070"/>
            <a:ext cx="2534920" cy="3054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提交上线申请，接入生产环境</a:t>
            </a:r>
            <a:endParaRPr lang="ko-KR" altLang="en-US" sz="14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32" name="形状 31"/>
          <p:cNvSpPr>
            <a:spLocks/>
          </p:cNvSpPr>
          <p:nvPr/>
        </p:nvSpPr>
        <p:spPr>
          <a:xfrm>
            <a:off x="5767070" y="4171315"/>
            <a:ext cx="1000760" cy="305435"/>
          </a:xfrm>
          <a:prstGeom prst="flowChartTerminator">
            <a:avLst/>
          </a:prstGeom>
          <a:solidFill>
            <a:srgbClr val="C6DA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ko-KR" altLang="en-US" sz="14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cxnSp>
        <p:nvCxnSpPr>
          <p:cNvPr id="33" name="形状 32"/>
          <p:cNvCxnSpPr/>
          <p:nvPr/>
        </p:nvCxnSpPr>
        <p:spPr>
          <a:xfrm flipH="1">
            <a:off x="2228215" y="1242060"/>
            <a:ext cx="5080" cy="38163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形状 33"/>
          <p:cNvCxnSpPr>
            <a:stCxn id="24" idx="2"/>
            <a:endCxn id="25" idx="0"/>
          </p:cNvCxnSpPr>
          <p:nvPr/>
        </p:nvCxnSpPr>
        <p:spPr>
          <a:xfrm>
            <a:off x="2238375" y="1908810"/>
            <a:ext cx="635" cy="28638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形状 34"/>
          <p:cNvCxnSpPr>
            <a:stCxn id="25" idx="2"/>
            <a:endCxn id="27" idx="0"/>
          </p:cNvCxnSpPr>
          <p:nvPr/>
        </p:nvCxnSpPr>
        <p:spPr>
          <a:xfrm flipH="1">
            <a:off x="2235835" y="2566035"/>
            <a:ext cx="3175" cy="46736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形状 35"/>
          <p:cNvCxnSpPr/>
          <p:nvPr/>
        </p:nvCxnSpPr>
        <p:spPr>
          <a:xfrm>
            <a:off x="2226310" y="3356610"/>
            <a:ext cx="635" cy="34353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>
            <a:spLocks/>
          </p:cNvSpPr>
          <p:nvPr/>
        </p:nvSpPr>
        <p:spPr>
          <a:xfrm>
            <a:off x="492760" y="2013585"/>
            <a:ext cx="29591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cxnSp>
        <p:nvCxnSpPr>
          <p:cNvPr id="40" name="形状 39"/>
          <p:cNvCxnSpPr/>
          <p:nvPr/>
        </p:nvCxnSpPr>
        <p:spPr>
          <a:xfrm flipH="1">
            <a:off x="6235700" y="2139950"/>
            <a:ext cx="3810" cy="44577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形状 40"/>
          <p:cNvCxnSpPr>
            <a:stCxn id="30" idx="2"/>
          </p:cNvCxnSpPr>
          <p:nvPr/>
        </p:nvCxnSpPr>
        <p:spPr>
          <a:xfrm flipH="1">
            <a:off x="6231890" y="3056890"/>
            <a:ext cx="4445" cy="410845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形状 41"/>
          <p:cNvCxnSpPr/>
          <p:nvPr/>
        </p:nvCxnSpPr>
        <p:spPr>
          <a:xfrm>
            <a:off x="6231890" y="3812540"/>
            <a:ext cx="2540" cy="339090"/>
          </a:xfrm>
          <a:prstGeom prst="straightConnector1">
            <a:avLst/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形状 42"/>
          <p:cNvCxnSpPr/>
          <p:nvPr/>
        </p:nvCxnSpPr>
        <p:spPr>
          <a:xfrm flipH="1" flipV="1">
            <a:off x="7209790" y="1961515"/>
            <a:ext cx="419735" cy="860425"/>
          </a:xfrm>
          <a:prstGeom prst="bentConnector3">
            <a:avLst>
              <a:gd name="adj1" fmla="val -60611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形状 43"/>
          <p:cNvCxnSpPr>
            <a:stCxn id="25" idx="1"/>
            <a:endCxn id="24" idx="1"/>
          </p:cNvCxnSpPr>
          <p:nvPr/>
        </p:nvCxnSpPr>
        <p:spPr>
          <a:xfrm rot="10800000">
            <a:off x="929005" y="1765935"/>
            <a:ext cx="229235" cy="615315"/>
          </a:xfrm>
          <a:prstGeom prst="bentConnector3">
            <a:avLst>
              <a:gd name="adj1" fmla="val 211380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形状 44"/>
          <p:cNvSpPr>
            <a:spLocks/>
          </p:cNvSpPr>
          <p:nvPr/>
        </p:nvSpPr>
        <p:spPr>
          <a:xfrm rot="5400000" flipH="1" flipV="1">
            <a:off x="2515870" y="1671955"/>
            <a:ext cx="2043430" cy="2621915"/>
          </a:xfrm>
          <a:prstGeom prst="bentConnector4">
            <a:avLst>
              <a:gd name="adj1" fmla="val -12463"/>
              <a:gd name="adj2" fmla="val 72509"/>
            </a:avLst>
          </a:prstGeom>
          <a:ln w="9525" cap="flat" cmpd="sng">
            <a:prstDash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46" name="文本框 45"/>
          <p:cNvSpPr txBox="1">
            <a:spLocks/>
          </p:cNvSpPr>
          <p:nvPr/>
        </p:nvSpPr>
        <p:spPr>
          <a:xfrm>
            <a:off x="1905000" y="2582545"/>
            <a:ext cx="22479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ko-KR" altLang="en-US" sz="1200" b="0" cap="none" dirty="0"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47" name="文本框 46"/>
          <p:cNvSpPr txBox="1">
            <a:spLocks/>
          </p:cNvSpPr>
          <p:nvPr/>
        </p:nvSpPr>
        <p:spPr>
          <a:xfrm>
            <a:off x="398145" y="2041525"/>
            <a:ext cx="221615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48" name="文本框 47"/>
          <p:cNvSpPr txBox="1">
            <a:spLocks/>
          </p:cNvSpPr>
          <p:nvPr/>
        </p:nvSpPr>
        <p:spPr>
          <a:xfrm>
            <a:off x="5841365" y="3110230"/>
            <a:ext cx="224790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49" name="文本框 48"/>
          <p:cNvSpPr txBox="1">
            <a:spLocks/>
          </p:cNvSpPr>
          <p:nvPr/>
        </p:nvSpPr>
        <p:spPr>
          <a:xfrm>
            <a:off x="7626985" y="2541905"/>
            <a:ext cx="221615" cy="27813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  <a:endParaRPr lang="ko-KR" altLang="en-US" sz="1200" b="0" cap="none" dirty="0">
              <a:solidFill>
                <a:srgbClr val="00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4886325" y="2001520"/>
            <a:ext cx="3886200" cy="1383665"/>
            <a:chOff x="4886325" y="2001520"/>
            <a:chExt cx="3886200" cy="138366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755005" y="2051050"/>
              <a:ext cx="635" cy="916940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>
              <a:spLocks/>
            </p:cNvSpPr>
            <p:nvPr/>
          </p:nvSpPr>
          <p:spPr>
            <a:xfrm>
              <a:off x="5899150" y="2186305"/>
              <a:ext cx="2874010" cy="64579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b="0" cap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导入方式</a:t>
              </a:r>
              <a:endParaRPr lang="ko-KR" altLang="en-US" sz="3600" b="0" cap="none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9" name="TextBox 8"/>
            <p:cNvSpPr txBox="1">
              <a:spLocks/>
            </p:cNvSpPr>
            <p:nvPr/>
          </p:nvSpPr>
          <p:spPr>
            <a:xfrm>
              <a:off x="4886325" y="2001520"/>
              <a:ext cx="869315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8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9600" y="8572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导入方式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622195" y="1216025"/>
            <a:ext cx="7134860" cy="881139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254000" indent="-254000" defTabSz="508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  <a:buFont typeface="Wingdings"/>
              <a:buChar char="Ø"/>
            </a:pPr>
            <a:r>
              <a:rPr lang="zh-CN" altLang="en-US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en-US" altLang="zh-CN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海关总署公告</a:t>
            </a:r>
            <a:r>
              <a:rPr lang="en-US" altLang="zh-CN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号公告</a:t>
            </a:r>
            <a:r>
              <a:rPr lang="en-US" altLang="zh-CN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导入方式</a:t>
            </a:r>
            <a:endParaRPr lang="en-US" altLang="zh-CN" sz="2000" b="1" dirty="0">
              <a:solidFill>
                <a:srgbClr val="FC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5600" indent="-355600" defTabSz="508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</a:pPr>
            <a:r>
              <a:rPr lang="zh-CN" altLang="en-US" sz="1600" cap="none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（简称“原</a:t>
            </a:r>
            <a:r>
              <a:rPr lang="en-US" altLang="zh-CN" sz="1600" cap="none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cap="none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号公告”）</a:t>
            </a:r>
            <a:endParaRPr lang="ko-KR" altLang="en-US" sz="1600" cap="none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4" name="文本框 23"/>
          <p:cNvSpPr txBox="1">
            <a:spLocks/>
          </p:cNvSpPr>
          <p:nvPr/>
        </p:nvSpPr>
        <p:spPr>
          <a:xfrm>
            <a:off x="609600" y="2931790"/>
            <a:ext cx="4572635" cy="401392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>
            <a:defPPr>
              <a:defRPr lang="zh-CN"/>
            </a:defPPr>
            <a:lvl1pPr marL="254000" indent="-254000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  <a:buFont typeface="Wingdings"/>
              <a:buChar char="Ø"/>
              <a:defRPr sz="2000" b="1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单一窗口</a:t>
            </a:r>
            <a:r>
              <a:rPr lang="en-US" altLang="ko-KR" dirty="0"/>
              <a:t>导入客户端</a:t>
            </a:r>
            <a:r>
              <a:rPr lang="zh-CN" altLang="en-US" dirty="0"/>
              <a:t>方式</a:t>
            </a:r>
            <a:endParaRPr lang="ko-KR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C71995-19BC-4E61-B00F-55EC00C6403C}"/>
              </a:ext>
            </a:extLst>
          </p:cNvPr>
          <p:cNvSpPr txBox="1">
            <a:spLocks/>
          </p:cNvSpPr>
          <p:nvPr/>
        </p:nvSpPr>
        <p:spPr>
          <a:xfrm>
            <a:off x="0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0075" y="57150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原</a:t>
            </a:r>
            <a:r>
              <a:rPr lang="en-US" altLang="zh-CN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号公告导入方式</a:t>
            </a:r>
            <a:r>
              <a:rPr lang="en-US" altLang="ko-KR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 </a:t>
            </a:r>
            <a:r>
              <a:rPr lang="en-US" altLang="ko-KR" sz="1800" b="0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技术准备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BE734A-5680-466C-ADFD-C43621016B38}"/>
              </a:ext>
            </a:extLst>
          </p:cNvPr>
          <p:cNvGrpSpPr/>
          <p:nvPr/>
        </p:nvGrpSpPr>
        <p:grpSpPr>
          <a:xfrm>
            <a:off x="395536" y="1131590"/>
            <a:ext cx="2600325" cy="3533255"/>
            <a:chOff x="337676" y="1260485"/>
            <a:chExt cx="2600325" cy="3533255"/>
          </a:xfrm>
        </p:grpSpPr>
        <p:grpSp>
          <p:nvGrpSpPr>
            <p:cNvPr id="66" name="组合 65"/>
            <p:cNvGrpSpPr/>
            <p:nvPr/>
          </p:nvGrpSpPr>
          <p:grpSpPr>
            <a:xfrm>
              <a:off x="402463" y="1260485"/>
              <a:ext cx="1870566" cy="575945"/>
              <a:chOff x="828675" y="847725"/>
              <a:chExt cx="1870566" cy="575945"/>
            </a:xfrm>
          </p:grpSpPr>
          <p:sp>
            <p:nvSpPr>
              <p:cNvPr id="67" name="文本框 66"/>
              <p:cNvSpPr txBox="1">
                <a:spLocks/>
              </p:cNvSpPr>
              <p:nvPr/>
            </p:nvSpPr>
            <p:spPr>
              <a:xfrm flipH="1">
                <a:off x="1048702" y="861406"/>
                <a:ext cx="1650539" cy="40011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square" lIns="91440" tIns="45720" rIns="91440" bIns="45720" anchor="t">
                <a:sp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b="0" cap="none" dirty="0">
                    <a:solidFill>
                      <a:srgbClr val="269AE2"/>
                    </a:solidFill>
                    <a:latin typeface="微软雅黑" charset="0"/>
                    <a:ea typeface="微软雅黑" charset="0"/>
                  </a:rPr>
                  <a:t>硬件配置</a:t>
                </a:r>
                <a:endParaRPr lang="ko-KR" altLang="en-US" sz="2000" b="0" cap="none" dirty="0">
                  <a:solidFill>
                    <a:srgbClr val="269AE2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68" name="文本框 67"/>
              <p:cNvSpPr txBox="1">
                <a:spLocks/>
              </p:cNvSpPr>
              <p:nvPr/>
            </p:nvSpPr>
            <p:spPr>
              <a:xfrm>
                <a:off x="828675" y="847725"/>
                <a:ext cx="440055" cy="575945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400" b="0" cap="none" dirty="0">
                    <a:solidFill>
                      <a:srgbClr val="269AE2"/>
                    </a:solidFill>
                    <a:latin typeface="微软雅黑" charset="0"/>
                    <a:ea typeface="微软雅黑" charset="0"/>
                  </a:rPr>
                  <a:t>1.</a:t>
                </a:r>
                <a:endParaRPr lang="ko-KR" altLang="en-US" sz="2400" b="0" cap="none" dirty="0">
                  <a:solidFill>
                    <a:srgbClr val="269AE2"/>
                  </a:solidFill>
                  <a:latin typeface="微软雅黑" charset="0"/>
                  <a:ea typeface="微软雅黑" charset="0"/>
                </a:endParaRPr>
              </a:p>
            </p:txBody>
          </p:sp>
        </p:grpSp>
        <p:sp>
          <p:nvSpPr>
            <p:cNvPr id="69" name="形状 68"/>
            <p:cNvSpPr>
              <a:spLocks/>
            </p:cNvSpPr>
            <p:nvPr/>
          </p:nvSpPr>
          <p:spPr>
            <a:xfrm>
              <a:off x="505951" y="1847638"/>
              <a:ext cx="2298065" cy="55880"/>
            </a:xfrm>
            <a:prstGeom prst="rect">
              <a:avLst/>
            </a:prstGeom>
            <a:solidFill>
              <a:srgbClr val="309BE6"/>
            </a:solidFill>
            <a:ln w="0">
              <a:noFill/>
              <a:prstDash/>
            </a:ln>
          </p:spPr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b="0" cap="none" dirty="0">
                <a:ln w="9525" cap="flat" cmpd="sng">
                  <a:noFill/>
                  <a:prstDash/>
                </a:ln>
                <a:solidFill>
                  <a:srgbClr val="FFFFFF"/>
                </a:solidFill>
                <a:latin typeface="宋体" charset="0"/>
                <a:ea typeface="宋体" charset="0"/>
              </a:endParaRPr>
            </a:p>
          </p:txBody>
        </p:sp>
        <p:sp>
          <p:nvSpPr>
            <p:cNvPr id="70" name="文本框 69"/>
            <p:cNvSpPr txBox="1">
              <a:spLocks/>
            </p:cNvSpPr>
            <p:nvPr/>
          </p:nvSpPr>
          <p:spPr>
            <a:xfrm>
              <a:off x="337676" y="1964055"/>
              <a:ext cx="2600325" cy="282968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CPU：1GHz以上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内存：1G以上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硬盘：剩余空间10G以上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接口：USB接口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网络：10M/100M自适应网卡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其它外围设备：USBKey 、IC卡和读卡器等，如企业需要使用加密机，按照《电子口岸密码产品选择和使用指南》要求进行选购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7068D40-2971-4168-BF3C-ED39B16FE070}"/>
              </a:ext>
            </a:extLst>
          </p:cNvPr>
          <p:cNvGrpSpPr/>
          <p:nvPr/>
        </p:nvGrpSpPr>
        <p:grpSpPr>
          <a:xfrm>
            <a:off x="3105860" y="1131590"/>
            <a:ext cx="2493819" cy="1954235"/>
            <a:chOff x="3048000" y="1260485"/>
            <a:chExt cx="2493819" cy="1954235"/>
          </a:xfrm>
        </p:grpSpPr>
        <p:grpSp>
          <p:nvGrpSpPr>
            <p:cNvPr id="72" name="组合 71"/>
            <p:cNvGrpSpPr/>
            <p:nvPr/>
          </p:nvGrpSpPr>
          <p:grpSpPr>
            <a:xfrm>
              <a:off x="3099062" y="1260485"/>
              <a:ext cx="2062856" cy="591185"/>
              <a:chOff x="3343275" y="905510"/>
              <a:chExt cx="2062856" cy="591185"/>
            </a:xfrm>
          </p:grpSpPr>
          <p:sp>
            <p:nvSpPr>
              <p:cNvPr id="73" name="文本框 72"/>
              <p:cNvSpPr txBox="1">
                <a:spLocks/>
              </p:cNvSpPr>
              <p:nvPr/>
            </p:nvSpPr>
            <p:spPr>
              <a:xfrm flipH="1">
                <a:off x="3348096" y="917968"/>
                <a:ext cx="2058035" cy="40011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square" lIns="91440" tIns="45720" rIns="91440" bIns="45720" anchor="t">
                <a:sp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b="0" cap="none" dirty="0">
                    <a:solidFill>
                      <a:srgbClr val="77933C"/>
                    </a:solidFill>
                    <a:latin typeface="微软雅黑" charset="0"/>
                    <a:ea typeface="微软雅黑" charset="0"/>
                  </a:rPr>
                  <a:t>软件配置</a:t>
                </a:r>
                <a:endParaRPr lang="ko-KR" altLang="en-US" sz="2000" b="0" cap="none" dirty="0">
                  <a:solidFill>
                    <a:srgbClr val="77933C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74" name="文本框 73"/>
              <p:cNvSpPr txBox="1">
                <a:spLocks/>
              </p:cNvSpPr>
              <p:nvPr/>
            </p:nvSpPr>
            <p:spPr>
              <a:xfrm>
                <a:off x="3343275" y="905510"/>
                <a:ext cx="440055" cy="591185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400" b="0" cap="none" dirty="0">
                    <a:solidFill>
                      <a:srgbClr val="77933C"/>
                    </a:solidFill>
                    <a:latin typeface="微软雅黑" charset="0"/>
                    <a:ea typeface="微软雅黑" charset="0"/>
                  </a:rPr>
                  <a:t>2.</a:t>
                </a:r>
                <a:endParaRPr lang="ko-KR" altLang="en-US" sz="2400" b="0" cap="none" dirty="0">
                  <a:solidFill>
                    <a:srgbClr val="77933C"/>
                  </a:solidFill>
                  <a:latin typeface="微软雅黑" charset="0"/>
                  <a:ea typeface="微软雅黑" charset="0"/>
                </a:endParaRPr>
              </a:p>
            </p:txBody>
          </p:sp>
        </p:grpSp>
        <p:sp>
          <p:nvSpPr>
            <p:cNvPr id="75" name="形状 74"/>
            <p:cNvSpPr>
              <a:spLocks/>
            </p:cNvSpPr>
            <p:nvPr/>
          </p:nvSpPr>
          <p:spPr>
            <a:xfrm>
              <a:off x="3210734" y="1847003"/>
              <a:ext cx="2298065" cy="571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0">
              <a:noFill/>
              <a:prstDash/>
            </a:ln>
          </p:spPr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b="0" cap="none" dirty="0">
                <a:ln w="9525" cap="flat" cmpd="sng">
                  <a:noFill/>
                  <a:prstDash/>
                </a:ln>
                <a:solidFill>
                  <a:srgbClr val="FFFFFF"/>
                </a:solidFill>
                <a:latin typeface="宋体" charset="0"/>
                <a:ea typeface="宋体" charset="0"/>
              </a:endParaRPr>
            </a:p>
          </p:txBody>
        </p:sp>
        <p:sp>
          <p:nvSpPr>
            <p:cNvPr id="76" name="文本框 75"/>
            <p:cNvSpPr txBox="1">
              <a:spLocks/>
            </p:cNvSpPr>
            <p:nvPr/>
          </p:nvSpPr>
          <p:spPr>
            <a:xfrm>
              <a:off x="3048000" y="2047028"/>
              <a:ext cx="2493819" cy="116769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操作系统：win7/win8/win10/win2003/win2008等操作系统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200" b="0" cap="none" dirty="0">
                  <a:latin typeface="微软雅黑" charset="0"/>
                  <a:ea typeface="微软雅黑" charset="0"/>
                </a:rPr>
                <a:t>交换软件：支持MQ/AS2/AS3/Amqp等传输协议数据传输软件</a:t>
              </a:r>
              <a:endParaRPr lang="ko-KR" altLang="en-US" sz="1200" b="0" cap="none" dirty="0"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C5F0AB-2DC2-4CCE-95A4-FB768431D055}"/>
              </a:ext>
            </a:extLst>
          </p:cNvPr>
          <p:cNvGrpSpPr/>
          <p:nvPr/>
        </p:nvGrpSpPr>
        <p:grpSpPr>
          <a:xfrm>
            <a:off x="5912150" y="1131590"/>
            <a:ext cx="2402185" cy="1235075"/>
            <a:chOff x="5854290" y="1260485"/>
            <a:chExt cx="2402185" cy="1235075"/>
          </a:xfrm>
        </p:grpSpPr>
        <p:grpSp>
          <p:nvGrpSpPr>
            <p:cNvPr id="78" name="组合 77"/>
            <p:cNvGrpSpPr/>
            <p:nvPr/>
          </p:nvGrpSpPr>
          <p:grpSpPr>
            <a:xfrm>
              <a:off x="5854290" y="1260485"/>
              <a:ext cx="1841700" cy="462280"/>
              <a:chOff x="6061075" y="923925"/>
              <a:chExt cx="1841700" cy="462280"/>
            </a:xfrm>
          </p:grpSpPr>
          <p:sp>
            <p:nvSpPr>
              <p:cNvPr id="79" name="文本框 78"/>
              <p:cNvSpPr txBox="1">
                <a:spLocks/>
              </p:cNvSpPr>
              <p:nvPr/>
            </p:nvSpPr>
            <p:spPr>
              <a:xfrm flipH="1">
                <a:off x="6267220" y="929849"/>
                <a:ext cx="1635555" cy="40011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square" lIns="91440" tIns="45720" rIns="91440" bIns="45720" anchor="t">
                <a:sp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b="0" cap="none" dirty="0">
                    <a:solidFill>
                      <a:srgbClr val="E46C0A"/>
                    </a:solidFill>
                    <a:latin typeface="微软雅黑" charset="0"/>
                    <a:ea typeface="微软雅黑" charset="0"/>
                  </a:rPr>
                  <a:t>网络环境</a:t>
                </a:r>
                <a:endParaRPr lang="ko-KR" altLang="en-US" sz="2000" b="0" cap="none" dirty="0">
                  <a:solidFill>
                    <a:srgbClr val="E46C0A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80" name="文本框 79"/>
              <p:cNvSpPr txBox="1">
                <a:spLocks/>
              </p:cNvSpPr>
              <p:nvPr/>
            </p:nvSpPr>
            <p:spPr>
              <a:xfrm>
                <a:off x="6061075" y="923925"/>
                <a:ext cx="440055" cy="462280"/>
              </a:xfrm>
              <a:prstGeom prst="rect">
                <a:avLst/>
              </a:prstGeom>
              <a:noFill/>
              <a:ln w="0">
                <a:noFill/>
                <a:prstDash/>
              </a:ln>
            </p:spPr>
            <p:txBody>
              <a:bodyPr vert="horz" wrap="none" lIns="91440" tIns="45720" rIns="91440" bIns="45720" anchor="t">
                <a:spAutoFit/>
              </a:bodyPr>
              <a:lstStyle/>
              <a:p>
                <a:pPr marL="0" indent="0" algn="l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400" b="0" cap="none" dirty="0">
                    <a:solidFill>
                      <a:srgbClr val="E46C0A"/>
                    </a:solidFill>
                    <a:latin typeface="微软雅黑" charset="0"/>
                    <a:ea typeface="微软雅黑" charset="0"/>
                  </a:rPr>
                  <a:t>3</a:t>
                </a:r>
                <a:r>
                  <a:rPr lang="en-US" altLang="ko-KR" sz="2400" b="0" cap="none" dirty="0">
                    <a:solidFill>
                      <a:schemeClr val="accent6">
                        <a:lumMod val="75000"/>
                      </a:schemeClr>
                    </a:solidFill>
                    <a:latin typeface="微软雅黑" charset="0"/>
                    <a:ea typeface="微软雅黑" charset="0"/>
                  </a:rPr>
                  <a:t>.</a:t>
                </a:r>
                <a:endParaRPr lang="ko-KR" altLang="en-US" sz="2400" b="0" cap="none" dirty="0">
                  <a:solidFill>
                    <a:schemeClr val="accent6">
                      <a:lumMod val="75000"/>
                    </a:schemeClr>
                  </a:solidFill>
                  <a:latin typeface="微软雅黑" charset="0"/>
                  <a:ea typeface="微软雅黑" charset="0"/>
                </a:endParaRPr>
              </a:p>
            </p:txBody>
          </p:sp>
        </p:grpSp>
        <p:sp>
          <p:nvSpPr>
            <p:cNvPr id="81" name="形状 80"/>
            <p:cNvSpPr>
              <a:spLocks/>
            </p:cNvSpPr>
            <p:nvPr/>
          </p:nvSpPr>
          <p:spPr>
            <a:xfrm>
              <a:off x="5958410" y="1847003"/>
              <a:ext cx="2298065" cy="571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0">
              <a:noFill/>
              <a:prstDash/>
            </a:ln>
          </p:spPr>
          <p:txBody>
            <a:bodyPr vert="horz" wrap="square" lIns="91440" tIns="45720" rIns="91440" bIns="45720" anchor="ctr">
              <a:noAutofit/>
            </a:bodyPr>
            <a:lstStyle/>
            <a:p>
              <a:pPr mar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b="0" cap="none" dirty="0">
                <a:ln w="9525" cap="flat" cmpd="sng">
                  <a:noFill/>
                  <a:prstDash/>
                </a:ln>
                <a:solidFill>
                  <a:srgbClr val="FFFFFF"/>
                </a:solidFill>
                <a:latin typeface="宋体" charset="0"/>
                <a:ea typeface="宋体" charset="0"/>
              </a:endParaRPr>
            </a:p>
          </p:txBody>
        </p:sp>
        <p:sp>
          <p:nvSpPr>
            <p:cNvPr id="82" name="文本框 81"/>
            <p:cNvSpPr txBox="1">
              <a:spLocks/>
            </p:cNvSpPr>
            <p:nvPr/>
          </p:nvSpPr>
          <p:spPr>
            <a:xfrm>
              <a:off x="5958185" y="2118149"/>
              <a:ext cx="2076675" cy="37741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Font typeface="Arial"/>
                <a:buChar char="•"/>
              </a:pPr>
              <a:r>
                <a:rPr lang="en-US" altLang="ko-KR" sz="1400" b="0" cap="none" dirty="0" err="1" smtClean="0">
                  <a:latin typeface="微软雅黑" charset="0"/>
                  <a:ea typeface="微软雅黑" charset="0"/>
                </a:rPr>
                <a:t>互联网</a:t>
              </a:r>
              <a:endParaRPr lang="ko-KR" altLang="en-US" sz="1400" b="0" cap="none" dirty="0"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A1FDFFDD-7DBC-478B-B9B8-73C94A1E39D9}"/>
              </a:ext>
            </a:extLst>
          </p:cNvPr>
          <p:cNvSpPr txBox="1">
            <a:spLocks/>
          </p:cNvSpPr>
          <p:nvPr/>
        </p:nvSpPr>
        <p:spPr>
          <a:xfrm>
            <a:off x="0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16D9695-2939-4BCD-A55A-B97596D663FB}"/>
              </a:ext>
            </a:extLst>
          </p:cNvPr>
          <p:cNvGrpSpPr/>
          <p:nvPr/>
        </p:nvGrpSpPr>
        <p:grpSpPr>
          <a:xfrm>
            <a:off x="221355" y="3562350"/>
            <a:ext cx="6628765" cy="1248410"/>
            <a:chOff x="152400" y="3533775"/>
            <a:chExt cx="6628765" cy="1248410"/>
          </a:xfrm>
        </p:grpSpPr>
        <p:pic>
          <p:nvPicPr>
            <p:cNvPr id="1028" name="图片 1027" descr="C:/Users/eport/AppData/Roaming/JisuOffice/ETemp/1492_5385248/fImage253112325724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2400" y="3533775"/>
              <a:ext cx="2200910" cy="362585"/>
            </a:xfrm>
            <a:prstGeom prst="rect">
              <a:avLst/>
            </a:prstGeom>
            <a:noFill/>
            <a:ln w="0">
              <a:noFill/>
              <a:prstDash/>
            </a:ln>
          </p:spPr>
        </p:pic>
        <p:pic>
          <p:nvPicPr>
            <p:cNvPr id="1029" name="图片 1028" descr="C:/Users/eport/AppData/Roaming/JisuOffice/ETemp/1492_5385248/fImage407812331478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2400" y="3895725"/>
              <a:ext cx="6628765" cy="581660"/>
            </a:xfrm>
            <a:prstGeom prst="rect">
              <a:avLst/>
            </a:prstGeom>
            <a:noFill/>
            <a:ln w="0">
              <a:noFill/>
              <a:prstDash/>
            </a:ln>
          </p:spPr>
        </p:pic>
        <p:pic>
          <p:nvPicPr>
            <p:cNvPr id="1030" name="图片 1029" descr="C:/Users/eport/AppData/Roaming/JisuOffice/ETemp/1492_5385248/fImage674712349358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98294" y="4457700"/>
              <a:ext cx="6561455" cy="324485"/>
            </a:xfrm>
            <a:prstGeom prst="rect">
              <a:avLst/>
            </a:prstGeom>
            <a:noFill/>
            <a:ln w="0">
              <a:noFill/>
              <a:prstDash/>
            </a:ln>
          </p:spPr>
        </p:pic>
      </p:grpSp>
      <p:sp>
        <p:nvSpPr>
          <p:cNvPr id="4" name="形状 3"/>
          <p:cNvSpPr>
            <a:spLocks/>
          </p:cNvSpPr>
          <p:nvPr/>
        </p:nvSpPr>
        <p:spPr>
          <a:xfrm>
            <a:off x="433416" y="751840"/>
            <a:ext cx="8611235" cy="448310"/>
          </a:xfrm>
          <a:prstGeom prst="rect">
            <a:avLst/>
          </a:prstGeom>
          <a:noFill/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l" defTabSz="914400" eaLnBrk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</a:pPr>
            <a:r>
              <a:rPr lang="en-US" altLang="ko-KR" sz="1200" b="1" cap="none" dirty="0">
                <a:solidFill>
                  <a:srgbClr val="FC6600"/>
                </a:solidFill>
                <a:latin typeface="微软雅黑" charset="0"/>
                <a:ea typeface="微软雅黑" charset="0"/>
              </a:rPr>
              <a:t>*点击客服专区进行相关表格下载，主要有以下公告需要企业下载了解，并根据实际业务进行相应的报文开发准备。</a:t>
            </a:r>
            <a:endParaRPr lang="ko-KR" altLang="en-US" sz="1200" b="1" cap="none" dirty="0">
              <a:solidFill>
                <a:srgbClr val="FC66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31" name="文本框 1030"/>
          <p:cNvSpPr txBox="1">
            <a:spLocks/>
          </p:cNvSpPr>
          <p:nvPr/>
        </p:nvSpPr>
        <p:spPr>
          <a:xfrm>
            <a:off x="0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sp>
        <p:nvSpPr>
          <p:cNvPr id="1032" name="Rectangle 1031"/>
          <p:cNvSpPr txBox="1">
            <a:spLocks/>
          </p:cNvSpPr>
          <p:nvPr/>
        </p:nvSpPr>
        <p:spPr bwMode="auto">
          <a:xfrm>
            <a:off x="600075" y="57150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原</a:t>
            </a:r>
            <a:r>
              <a:rPr lang="en-US" altLang="zh-CN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号公告导入方式</a:t>
            </a: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ko-KR" sz="1800" b="0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 企业端备案申请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C9155F-1821-47E0-91A3-DE5AB0F0B464}"/>
              </a:ext>
            </a:extLst>
          </p:cNvPr>
          <p:cNvGrpSpPr/>
          <p:nvPr/>
        </p:nvGrpSpPr>
        <p:grpSpPr>
          <a:xfrm>
            <a:off x="228282" y="1218824"/>
            <a:ext cx="8708217" cy="2096135"/>
            <a:chOff x="228282" y="1218824"/>
            <a:chExt cx="8708217" cy="2096135"/>
          </a:xfrm>
        </p:grpSpPr>
        <p:pic>
          <p:nvPicPr>
            <p:cNvPr id="1026" name="图片 1025" descr="C:/Users/eport/AppData/Roaming/JisuOffice/ETemp/1492_5385248/fImage18773312319169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28282" y="1218824"/>
              <a:ext cx="8687435" cy="2096135"/>
            </a:xfrm>
            <a:prstGeom prst="rect">
              <a:avLst/>
            </a:prstGeom>
            <a:noFill/>
            <a:ln w="0">
              <a:solidFill>
                <a:schemeClr val="bg1">
                  <a:lumMod val="85000"/>
                </a:schemeClr>
              </a:solidFill>
              <a:prstDash/>
            </a:ln>
          </p:spPr>
        </p:pic>
        <p:pic>
          <p:nvPicPr>
            <p:cNvPr id="11" name="图片 10" descr="C:/Users/eport/AppData/Roaming/JisuOffice/ETemp/1492_5385248/fImage18773312319169.png">
              <a:extLst>
                <a:ext uri="{FF2B5EF4-FFF2-40B4-BE49-F238E27FC236}">
                  <a16:creationId xmlns:a16="http://schemas.microsoft.com/office/drawing/2014/main" id="{58860EB8-DEAC-43FD-B9BE-CFD34FF004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903"/>
            <a:stretch/>
          </p:blipFill>
          <p:spPr>
            <a:xfrm>
              <a:off x="249064" y="1218824"/>
              <a:ext cx="8687435" cy="819526"/>
            </a:xfrm>
            <a:prstGeom prst="rect">
              <a:avLst/>
            </a:prstGeom>
            <a:noFill/>
            <a:ln w="0">
              <a:noFill/>
              <a:prstDash/>
            </a:ln>
          </p:spPr>
        </p:pic>
        <p:pic>
          <p:nvPicPr>
            <p:cNvPr id="12" name="图片 11" descr="C:/Users/eport/AppData/Roaming/JisuOffice/ETemp/1492_5385248/fImage18773312319169.png">
              <a:extLst>
                <a:ext uri="{FF2B5EF4-FFF2-40B4-BE49-F238E27FC236}">
                  <a16:creationId xmlns:a16="http://schemas.microsoft.com/office/drawing/2014/main" id="{100EFDEF-A1D1-4FE2-A4C2-2701323FA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17" t="39097" r="34212" b="42727"/>
            <a:stretch/>
          </p:blipFill>
          <p:spPr>
            <a:xfrm>
              <a:off x="5181600" y="2019300"/>
              <a:ext cx="762000" cy="381000"/>
            </a:xfrm>
            <a:prstGeom prst="rect">
              <a:avLst/>
            </a:prstGeom>
            <a:noFill/>
            <a:ln w="0">
              <a:noFill/>
              <a:prstDash/>
            </a:ln>
          </p:spPr>
        </p:pic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E1D67107-D700-44CE-B287-75EF96C3AD73}"/>
              </a:ext>
            </a:extLst>
          </p:cNvPr>
          <p:cNvSpPr/>
          <p:nvPr/>
        </p:nvSpPr>
        <p:spPr>
          <a:xfrm>
            <a:off x="5029200" y="1885950"/>
            <a:ext cx="1143000" cy="6096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9334" y="3863897"/>
            <a:ext cx="4000528" cy="290524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460" y="4511327"/>
            <a:ext cx="4000528" cy="290524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6"/>
          <p:cNvGrpSpPr>
            <a:grpSpLocks/>
          </p:cNvGrpSpPr>
          <p:nvPr/>
        </p:nvGrpSpPr>
        <p:grpSpPr bwMode="auto">
          <a:xfrm>
            <a:off x="4572000" y="2068830"/>
            <a:ext cx="906780" cy="1016000"/>
            <a:chOff x="4572000" y="2068830"/>
            <a:chExt cx="906780" cy="10160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478780" y="2119630"/>
              <a:ext cx="0" cy="9144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4572000" y="2068830"/>
              <a:ext cx="762000" cy="101600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1</a:t>
              </a:r>
              <a:endParaRPr lang="zh-CN" altLang="en-US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5622925" y="2284095"/>
            <a:ext cx="2531110" cy="58420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报文清单</a:t>
            </a:r>
            <a:endParaRPr lang="ko-KR" altLang="en-US" sz="3200" b="0" cap="none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609600" y="8572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原</a:t>
            </a:r>
            <a:r>
              <a:rPr lang="en-US" altLang="zh-CN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号公告导入方式</a:t>
            </a:r>
            <a:r>
              <a:rPr lang="en-US" altLang="ko-KR" sz="1800" b="0" cap="none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——企业端备案申请</a:t>
            </a:r>
            <a:endParaRPr lang="ko-KR" altLang="en-US" sz="1800" b="0" cap="none" dirty="0">
              <a:solidFill>
                <a:srgbClr val="595959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658BDEB-4D88-4E48-B42A-0600E178BA12}"/>
              </a:ext>
            </a:extLst>
          </p:cNvPr>
          <p:cNvGrpSpPr/>
          <p:nvPr/>
        </p:nvGrpSpPr>
        <p:grpSpPr>
          <a:xfrm>
            <a:off x="451050" y="1217804"/>
            <a:ext cx="2682240" cy="3154146"/>
            <a:chOff x="375286" y="1374591"/>
            <a:chExt cx="2682240" cy="3154146"/>
          </a:xfrm>
        </p:grpSpPr>
        <p:grpSp>
          <p:nvGrpSpPr>
            <p:cNvPr id="70" name="组合 69"/>
            <p:cNvGrpSpPr/>
            <p:nvPr/>
          </p:nvGrpSpPr>
          <p:grpSpPr>
            <a:xfrm>
              <a:off x="437516" y="1374591"/>
              <a:ext cx="2540635" cy="661035"/>
              <a:chOff x="609600" y="819150"/>
              <a:chExt cx="2540635" cy="661035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609600" y="819150"/>
                <a:ext cx="2432049" cy="462280"/>
                <a:chOff x="609600" y="819150"/>
                <a:chExt cx="2432049" cy="462280"/>
              </a:xfrm>
            </p:grpSpPr>
            <p:sp>
              <p:nvSpPr>
                <p:cNvPr id="38" name="文本框 37"/>
                <p:cNvSpPr txBox="1">
                  <a:spLocks/>
                </p:cNvSpPr>
                <p:nvPr/>
              </p:nvSpPr>
              <p:spPr>
                <a:xfrm flipH="1">
                  <a:off x="781684" y="915755"/>
                  <a:ext cx="2259965" cy="338554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square" lIns="91440" tIns="45720" rIns="91440" bIns="45720" anchor="t">
                  <a:spAutoFit/>
                </a:bodyPr>
                <a:lstStyle/>
                <a:p>
                  <a:pPr mar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zh-CN" altLang="en-US" sz="1600" dirty="0">
                      <a:latin typeface="微软雅黑" charset="0"/>
                      <a:ea typeface="微软雅黑" charset="0"/>
                    </a:rPr>
                    <a:t>联络</a:t>
                  </a:r>
                  <a:r>
                    <a:rPr lang="en-US" altLang="ko-KR" sz="1600" dirty="0">
                      <a:latin typeface="微软雅黑" charset="0"/>
                      <a:ea typeface="微软雅黑" charset="0"/>
                    </a:rPr>
                    <a:t>分中心办理开通</a:t>
                  </a:r>
                  <a:endParaRPr lang="ko-KR" altLang="en-US" sz="1600" dirty="0">
                    <a:latin typeface="微软雅黑" charset="0"/>
                  </a:endParaRPr>
                </a:p>
              </p:txBody>
            </p:sp>
            <p:sp>
              <p:nvSpPr>
                <p:cNvPr id="39" name="文本框 38"/>
                <p:cNvSpPr txBox="1">
                  <a:spLocks/>
                </p:cNvSpPr>
                <p:nvPr/>
              </p:nvSpPr>
              <p:spPr>
                <a:xfrm>
                  <a:off x="609600" y="819150"/>
                  <a:ext cx="379095" cy="462280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none" lIns="91440" tIns="45720" rIns="91440" bIns="45720" anchor="t">
                  <a:spAutoFit/>
                </a:bodyPr>
                <a:lstStyle/>
                <a:p>
                  <a:pPr marL="0" indent="0" algn="l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en-US" altLang="ko-KR" sz="1600" b="0" cap="none" dirty="0">
                      <a:latin typeface="微软雅黑" charset="0"/>
                      <a:ea typeface="微软雅黑" charset="0"/>
                    </a:rPr>
                    <a:t>1</a:t>
                  </a:r>
                  <a:r>
                    <a:rPr lang="en-US" altLang="ko-KR" sz="2400" b="0" cap="none" dirty="0">
                      <a:latin typeface="微软雅黑" charset="0"/>
                      <a:ea typeface="微软雅黑" charset="0"/>
                    </a:rPr>
                    <a:t>.</a:t>
                  </a:r>
                  <a:endParaRPr lang="ko-KR" altLang="en-US" sz="2400" b="0" cap="none" dirty="0">
                    <a:latin typeface="微软雅黑" charset="0"/>
                    <a:ea typeface="微软雅黑" charset="0"/>
                  </a:endParaRPr>
                </a:p>
              </p:txBody>
            </p:sp>
          </p:grpSp>
          <p:sp>
            <p:nvSpPr>
              <p:cNvPr id="40" name="形状 39"/>
              <p:cNvSpPr>
                <a:spLocks/>
              </p:cNvSpPr>
              <p:nvPr/>
            </p:nvSpPr>
            <p:spPr>
              <a:xfrm>
                <a:off x="626745" y="1424305"/>
                <a:ext cx="2523490" cy="55880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/>
              </a:ln>
            </p:spPr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>
                  <a:ln w="9525" cap="flat" cmpd="sng">
                    <a:noFill/>
                    <a:prstDash/>
                  </a:ln>
                  <a:solidFill>
                    <a:srgbClr val="FFFFFF"/>
                  </a:solidFill>
                  <a:latin typeface="宋体" charset="0"/>
                  <a:ea typeface="宋体" charset="0"/>
                </a:endParaRPr>
              </a:p>
            </p:txBody>
          </p:sp>
        </p:grpSp>
        <p:sp>
          <p:nvSpPr>
            <p:cNvPr id="44" name="文本框 43"/>
            <p:cNvSpPr txBox="1">
              <a:spLocks/>
            </p:cNvSpPr>
            <p:nvPr/>
          </p:nvSpPr>
          <p:spPr>
            <a:xfrm>
              <a:off x="375286" y="2114550"/>
              <a:ext cx="2682240" cy="2414187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>
              <a:defPPr>
                <a:defRPr lang="zh-CN"/>
              </a:defPPr>
              <a:lvl1pPr marL="171450" indent="-171450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  <a:defRPr sz="1100" b="0" cap="none">
                  <a:solidFill>
                    <a:srgbClr val="808080"/>
                  </a:solidFill>
                  <a:latin typeface="微软雅黑" charset="0"/>
                  <a:ea typeface="微软雅黑" charset="0"/>
                </a:defRPr>
              </a:lvl1pPr>
            </a:lstStyle>
            <a:p>
              <a:r>
                <a:rPr lang="en-US" altLang="ko-KR" dirty="0">
                  <a:solidFill>
                    <a:schemeClr val="tx1"/>
                  </a:solidFill>
                </a:rPr>
                <a:t>主要填写《xx关区业务数据交换接口使用申请表》、企业法人授权书、签署《海关预录入业务数据交换安全承诺书》，并带经办人身份证原件及复印件等文件到当地数据分中心，办理开通业务</a:t>
              </a:r>
              <a:endParaRPr lang="ko-KR" altLang="en-US" dirty="0">
                <a:solidFill>
                  <a:schemeClr val="tx1"/>
                </a:solidFill>
              </a:endParaRPr>
            </a:p>
            <a:p>
              <a:r>
                <a:rPr lang="en-US" altLang="ko-KR" dirty="0">
                  <a:solidFill>
                    <a:schemeClr val="tx1"/>
                  </a:solidFill>
                </a:rPr>
                <a:t>XX数据分中心审核通过后，XX数据分中心向企业提供预录入业务数据交换相关技术服务支持工作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36C383-8655-4376-ACB3-815B472CED56}"/>
              </a:ext>
            </a:extLst>
          </p:cNvPr>
          <p:cNvGrpSpPr/>
          <p:nvPr/>
        </p:nvGrpSpPr>
        <p:grpSpPr>
          <a:xfrm>
            <a:off x="3267214" y="1193554"/>
            <a:ext cx="2380426" cy="1715430"/>
            <a:chOff x="3066302" y="1350341"/>
            <a:chExt cx="2380426" cy="1715430"/>
          </a:xfrm>
        </p:grpSpPr>
        <p:grpSp>
          <p:nvGrpSpPr>
            <p:cNvPr id="71" name="组合 70"/>
            <p:cNvGrpSpPr/>
            <p:nvPr/>
          </p:nvGrpSpPr>
          <p:grpSpPr>
            <a:xfrm>
              <a:off x="3148663" y="1350341"/>
              <a:ext cx="2298065" cy="689928"/>
              <a:chOff x="3368040" y="804862"/>
              <a:chExt cx="2298065" cy="689928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3514279" y="804862"/>
                <a:ext cx="2115298" cy="462280"/>
                <a:chOff x="3514279" y="804862"/>
                <a:chExt cx="2115298" cy="462280"/>
              </a:xfrm>
            </p:grpSpPr>
            <p:sp>
              <p:nvSpPr>
                <p:cNvPr id="66" name="文本框 65"/>
                <p:cNvSpPr txBox="1">
                  <a:spLocks/>
                </p:cNvSpPr>
                <p:nvPr/>
              </p:nvSpPr>
              <p:spPr>
                <a:xfrm flipH="1">
                  <a:off x="3571542" y="901383"/>
                  <a:ext cx="2058035" cy="339090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square" lIns="91440" tIns="45720" rIns="91440" bIns="45720" anchor="t">
                  <a:spAutoFit/>
                </a:bodyPr>
                <a:lstStyle/>
                <a:p>
                  <a:pPr mar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en-US" altLang="ko-KR" sz="1600" dirty="0">
                      <a:latin typeface="微软雅黑" charset="0"/>
                      <a:ea typeface="微软雅黑" charset="0"/>
                    </a:rPr>
                    <a:t>分中心</a:t>
                  </a:r>
                  <a:r>
                    <a:rPr lang="zh-CN" altLang="en-US" sz="1600" dirty="0">
                      <a:latin typeface="微软雅黑" charset="0"/>
                      <a:ea typeface="微软雅黑" charset="0"/>
                    </a:rPr>
                    <a:t>提交</a:t>
                  </a:r>
                  <a:r>
                    <a:rPr lang="en-US" altLang="ko-KR" sz="1600" dirty="0">
                      <a:latin typeface="微软雅黑" charset="0"/>
                      <a:ea typeface="微软雅黑" charset="0"/>
                    </a:rPr>
                    <a:t>申请</a:t>
                  </a:r>
                  <a:endParaRPr lang="ko-KR" altLang="en-US" sz="1600" dirty="0">
                    <a:latin typeface="微软雅黑" charset="0"/>
                  </a:endParaRPr>
                </a:p>
              </p:txBody>
            </p:sp>
            <p:sp>
              <p:nvSpPr>
                <p:cNvPr id="67" name="文本框 66"/>
                <p:cNvSpPr txBox="1">
                  <a:spLocks/>
                </p:cNvSpPr>
                <p:nvPr/>
              </p:nvSpPr>
              <p:spPr>
                <a:xfrm>
                  <a:off x="3514279" y="804862"/>
                  <a:ext cx="379095" cy="462280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none" lIns="91440" tIns="45720" rIns="91440" bIns="45720" anchor="t">
                  <a:spAutoFit/>
                </a:bodyPr>
                <a:lstStyle/>
                <a:p>
                  <a:pPr marL="0" indent="0" algn="l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en-US" altLang="ko-KR" sz="1600" b="0" cap="none" dirty="0">
                      <a:latin typeface="微软雅黑" charset="0"/>
                      <a:ea typeface="微软雅黑" charset="0"/>
                    </a:rPr>
                    <a:t>2</a:t>
                  </a:r>
                  <a:r>
                    <a:rPr lang="en-US" altLang="ko-KR" sz="2400" b="0" cap="none" dirty="0">
                      <a:latin typeface="微软雅黑" charset="0"/>
                      <a:ea typeface="微软雅黑" charset="0"/>
                    </a:rPr>
                    <a:t>.</a:t>
                  </a:r>
                  <a:endParaRPr lang="ko-KR" altLang="en-US" sz="2400" b="0" cap="none" dirty="0">
                    <a:latin typeface="微软雅黑" charset="0"/>
                    <a:ea typeface="微软雅黑" charset="0"/>
                  </a:endParaRPr>
                </a:p>
              </p:txBody>
            </p:sp>
          </p:grpSp>
          <p:sp>
            <p:nvSpPr>
              <p:cNvPr id="68" name="形状 67"/>
              <p:cNvSpPr>
                <a:spLocks/>
              </p:cNvSpPr>
              <p:nvPr/>
            </p:nvSpPr>
            <p:spPr>
              <a:xfrm>
                <a:off x="3368040" y="1437640"/>
                <a:ext cx="2298065" cy="5715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0">
                <a:noFill/>
                <a:prstDash/>
              </a:ln>
            </p:spPr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>
                  <a:ln w="9525" cap="flat" cmpd="sng">
                    <a:noFill/>
                    <a:prstDash/>
                  </a:ln>
                  <a:solidFill>
                    <a:srgbClr val="FFFFFF"/>
                  </a:solidFill>
                  <a:latin typeface="宋体" charset="0"/>
                  <a:ea typeface="宋体" charset="0"/>
                </a:endParaRPr>
              </a:p>
            </p:txBody>
          </p:sp>
        </p:grpSp>
        <p:sp>
          <p:nvSpPr>
            <p:cNvPr id="17" name="文本框 16"/>
            <p:cNvSpPr txBox="1">
              <a:spLocks/>
            </p:cNvSpPr>
            <p:nvPr/>
          </p:nvSpPr>
          <p:spPr>
            <a:xfrm>
              <a:off x="3066302" y="2221244"/>
              <a:ext cx="2298065" cy="844527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>
              <a:defPPr>
                <a:defRPr lang="zh-CN"/>
              </a:defPPr>
              <a:lvl1pPr marL="171450" indent="-171450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  <a:defRPr sz="1100" b="0" cap="none">
                  <a:solidFill>
                    <a:srgbClr val="808080"/>
                  </a:solidFill>
                  <a:latin typeface="微软雅黑" charset="0"/>
                  <a:ea typeface="微软雅黑" charset="0"/>
                </a:defRPr>
              </a:lvl1pPr>
            </a:lstStyle>
            <a:p>
              <a:r>
                <a:rPr lang="en-US" altLang="ko-KR" dirty="0">
                  <a:solidFill>
                    <a:schemeClr val="tx1"/>
                  </a:solidFill>
                </a:rPr>
                <a:t>分中心向</a:t>
              </a:r>
              <a:r>
                <a:rPr lang="zh-CN" altLang="en-US" dirty="0">
                  <a:solidFill>
                    <a:schemeClr val="tx1"/>
                  </a:solidFill>
                </a:rPr>
                <a:t>数据</a:t>
              </a:r>
              <a:r>
                <a:rPr lang="en-US" altLang="ko-KR" dirty="0">
                  <a:solidFill>
                    <a:schemeClr val="tx1"/>
                  </a:solidFill>
                </a:rPr>
                <a:t>中心</a:t>
              </a:r>
              <a:r>
                <a:rPr lang="zh-CN" altLang="en-US" dirty="0">
                  <a:solidFill>
                    <a:schemeClr val="tx1"/>
                  </a:solidFill>
                </a:rPr>
                <a:t>提交</a:t>
              </a:r>
              <a:r>
                <a:rPr lang="en-US" altLang="ko-KR" dirty="0">
                  <a:solidFill>
                    <a:schemeClr val="tx1"/>
                  </a:solidFill>
                </a:rPr>
                <a:t>申请</a:t>
              </a:r>
              <a:endParaRPr lang="ko-KR" altLang="en-US" dirty="0">
                <a:solidFill>
                  <a:schemeClr val="tx1"/>
                </a:solidFill>
              </a:endParaRPr>
            </a:p>
            <a:p>
              <a:r>
                <a:rPr lang="zh-CN" altLang="en-US" dirty="0">
                  <a:solidFill>
                    <a:schemeClr val="tx1"/>
                  </a:solidFill>
                </a:rPr>
                <a:t>数据</a:t>
              </a:r>
              <a:r>
                <a:rPr lang="en-US" altLang="ko-KR" dirty="0">
                  <a:solidFill>
                    <a:schemeClr val="tx1"/>
                  </a:solidFill>
                </a:rPr>
                <a:t>中心开通后</a:t>
              </a:r>
              <a:r>
                <a:rPr lang="zh-CN" altLang="en-US" dirty="0">
                  <a:solidFill>
                    <a:schemeClr val="tx1"/>
                  </a:solidFill>
                </a:rPr>
                <a:t>，</a:t>
              </a:r>
              <a:r>
                <a:rPr lang="en-US" altLang="ko-KR" dirty="0">
                  <a:solidFill>
                    <a:schemeClr val="tx1"/>
                  </a:solidFill>
                </a:rPr>
                <a:t>返给</a:t>
              </a:r>
              <a:r>
                <a:rPr lang="zh-CN" altLang="en-US" dirty="0">
                  <a:solidFill>
                    <a:schemeClr val="tx1"/>
                  </a:solidFill>
                </a:rPr>
                <a:t>分</a:t>
              </a:r>
              <a:r>
                <a:rPr lang="en-US" altLang="ko-KR" dirty="0">
                  <a:solidFill>
                    <a:schemeClr val="tx1"/>
                  </a:solidFill>
                </a:rPr>
                <a:t>中心相关配置信息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DA415F2-A225-4777-9E62-2CC35F2D42BC}"/>
              </a:ext>
            </a:extLst>
          </p:cNvPr>
          <p:cNvGrpSpPr/>
          <p:nvPr/>
        </p:nvGrpSpPr>
        <p:grpSpPr>
          <a:xfrm>
            <a:off x="5815530" y="1238999"/>
            <a:ext cx="2712720" cy="2544773"/>
            <a:chOff x="5579729" y="1409640"/>
            <a:chExt cx="2712720" cy="2544773"/>
          </a:xfrm>
        </p:grpSpPr>
        <p:grpSp>
          <p:nvGrpSpPr>
            <p:cNvPr id="18" name="组合 17"/>
            <p:cNvGrpSpPr/>
            <p:nvPr/>
          </p:nvGrpSpPr>
          <p:grpSpPr>
            <a:xfrm>
              <a:off x="5720055" y="1409640"/>
              <a:ext cx="2298065" cy="640591"/>
              <a:chOff x="6086475" y="854199"/>
              <a:chExt cx="2298065" cy="64059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6316685" y="854199"/>
                <a:ext cx="1974535" cy="400110"/>
                <a:chOff x="6316685" y="854199"/>
                <a:chExt cx="1974535" cy="400110"/>
              </a:xfrm>
            </p:grpSpPr>
            <p:sp>
              <p:nvSpPr>
                <p:cNvPr id="21" name="文本框 20"/>
                <p:cNvSpPr txBox="1">
                  <a:spLocks/>
                </p:cNvSpPr>
                <p:nvPr/>
              </p:nvSpPr>
              <p:spPr>
                <a:xfrm flipH="1">
                  <a:off x="6385585" y="885948"/>
                  <a:ext cx="1905635" cy="338554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square" lIns="91440" tIns="45720" rIns="91440" bIns="45720" anchor="t">
                  <a:spAutoFit/>
                </a:bodyPr>
                <a:lstStyle/>
                <a:p>
                  <a:pPr mar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en-US" altLang="ko-KR" sz="1600" b="0" cap="none" dirty="0">
                      <a:latin typeface="微软雅黑" charset="0"/>
                      <a:ea typeface="微软雅黑" charset="0"/>
                    </a:rPr>
                    <a:t>企业系统改造</a:t>
                  </a:r>
                  <a:endParaRPr lang="ko-KR" altLang="en-US" sz="1600" b="0" cap="none" dirty="0">
                    <a:latin typeface="微软雅黑" charset="0"/>
                    <a:ea typeface="微软雅黑" charset="0"/>
                  </a:endParaRPr>
                </a:p>
              </p:txBody>
            </p:sp>
            <p:sp>
              <p:nvSpPr>
                <p:cNvPr id="22" name="文本框 21"/>
                <p:cNvSpPr txBox="1">
                  <a:spLocks/>
                </p:cNvSpPr>
                <p:nvPr/>
              </p:nvSpPr>
              <p:spPr>
                <a:xfrm>
                  <a:off x="6316685" y="854199"/>
                  <a:ext cx="367408" cy="400110"/>
                </a:xfrm>
                <a:prstGeom prst="rect">
                  <a:avLst/>
                </a:prstGeom>
                <a:noFill/>
                <a:ln w="0">
                  <a:noFill/>
                  <a:prstDash/>
                </a:ln>
              </p:spPr>
              <p:txBody>
                <a:bodyPr vert="horz" wrap="none" lIns="91440" tIns="45720" rIns="91440" bIns="45720" anchor="t">
                  <a:spAutoFit/>
                </a:bodyPr>
                <a:lstStyle/>
                <a:p>
                  <a:pPr marL="0" indent="0" algn="l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lang="en-US" altLang="ko-KR" sz="1600" dirty="0">
                      <a:latin typeface="微软雅黑" charset="0"/>
                      <a:ea typeface="微软雅黑" charset="0"/>
                    </a:rPr>
                    <a:t>3</a:t>
                  </a:r>
                  <a:r>
                    <a:rPr lang="en-US" altLang="ko-KR" sz="2000" b="0" cap="none" dirty="0">
                      <a:latin typeface="微软雅黑" charset="0"/>
                      <a:ea typeface="微软雅黑" charset="0"/>
                    </a:rPr>
                    <a:t>.</a:t>
                  </a:r>
                  <a:endParaRPr lang="ko-KR" altLang="en-US" sz="2000" b="0" cap="none" dirty="0">
                    <a:latin typeface="微软雅黑" charset="0"/>
                    <a:ea typeface="微软雅黑" charset="0"/>
                  </a:endParaRPr>
                </a:p>
              </p:txBody>
            </p:sp>
          </p:grpSp>
          <p:sp>
            <p:nvSpPr>
              <p:cNvPr id="20" name="形状 19"/>
              <p:cNvSpPr>
                <a:spLocks/>
              </p:cNvSpPr>
              <p:nvPr/>
            </p:nvSpPr>
            <p:spPr>
              <a:xfrm>
                <a:off x="6086475" y="1437640"/>
                <a:ext cx="2298065" cy="57150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0">
                <a:noFill/>
                <a:prstDash/>
              </a:ln>
            </p:spPr>
            <p:txBody>
              <a:bodyPr vert="horz" wrap="square" lIns="91440" tIns="45720" rIns="91440" bIns="45720" anchor="ctr">
                <a:noAutofit/>
              </a:bodyPr>
              <a:lstStyle/>
              <a:p>
                <a:pPr marL="0" indent="0" algn="ctr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ko-KR" altLang="en-US" sz="1800" b="0" cap="none" dirty="0">
                  <a:ln w="9525" cap="flat" cmpd="sng">
                    <a:noFill/>
                    <a:prstDash/>
                  </a:ln>
                  <a:solidFill>
                    <a:srgbClr val="FFFFFF"/>
                  </a:solidFill>
                  <a:latin typeface="宋体" charset="0"/>
                  <a:ea typeface="宋体" charset="0"/>
                </a:endParaRPr>
              </a:p>
            </p:txBody>
          </p:sp>
        </p:grpSp>
        <p:sp>
          <p:nvSpPr>
            <p:cNvPr id="23" name="文本框 22"/>
            <p:cNvSpPr txBox="1">
              <a:spLocks/>
            </p:cNvSpPr>
            <p:nvPr/>
          </p:nvSpPr>
          <p:spPr>
            <a:xfrm>
              <a:off x="5579729" y="2114550"/>
              <a:ext cx="2712720" cy="183986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</a:pPr>
              <a:r>
                <a:rPr lang="en-US" altLang="ko-KR" sz="1100" b="0" cap="none" dirty="0">
                  <a:latin typeface="微软雅黑" charset="0"/>
                  <a:ea typeface="微软雅黑" charset="0"/>
                </a:rPr>
                <a:t>改造内部系统生成符合海关业务规范的报文</a:t>
              </a:r>
              <a:endParaRPr lang="ko-KR" altLang="en-US" sz="11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</a:pPr>
              <a:r>
                <a:rPr lang="en-US" altLang="ko-KR" sz="1100" b="0" cap="none" dirty="0">
                  <a:latin typeface="微软雅黑" charset="0"/>
                  <a:ea typeface="微软雅黑" charset="0"/>
                </a:rPr>
                <a:t>企业按照《海关外网数据交换接口规范》自主开发或市场采购传输客户端，实现数据传输功能。</a:t>
              </a:r>
              <a:endParaRPr lang="ko-KR" altLang="en-US" sz="11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</a:pPr>
              <a:r>
                <a:rPr lang="en-US" altLang="ko-KR" sz="1100" b="0" cap="none" dirty="0">
                  <a:latin typeface="微软雅黑" charset="0"/>
                  <a:ea typeface="微软雅黑" charset="0"/>
                </a:rPr>
                <a:t>联调测试</a:t>
              </a:r>
              <a:endParaRPr lang="ko-KR" altLang="en-US" sz="1100" b="0" cap="none" dirty="0">
                <a:latin typeface="微软雅黑" charset="0"/>
                <a:ea typeface="微软雅黑" charset="0"/>
              </a:endParaRPr>
            </a:p>
            <a:p>
              <a:pPr marL="171450" indent="-171450" algn="l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Font typeface="Wingdings"/>
                <a:buChar char="u"/>
              </a:pPr>
              <a:r>
                <a:rPr lang="en-US" altLang="ko-KR" sz="1100" b="0" cap="none" dirty="0">
                  <a:latin typeface="微软雅黑" charset="0"/>
                  <a:ea typeface="微软雅黑" charset="0"/>
                </a:rPr>
                <a:t>正式运行</a:t>
              </a:r>
              <a:endParaRPr lang="ko-KR" altLang="en-US" sz="1100" b="0" cap="none" dirty="0"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72" name="文本框 71"/>
          <p:cNvSpPr txBox="1">
            <a:spLocks/>
          </p:cNvSpPr>
          <p:nvPr/>
        </p:nvSpPr>
        <p:spPr>
          <a:xfrm>
            <a:off x="0" y="29210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9600" y="8572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导入方式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622195" y="1216025"/>
            <a:ext cx="7134860" cy="758413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254000" indent="-254000" defTabSz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Font typeface="Wingdings"/>
              <a:buChar char="Ø"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海关总署公告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号公告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导入方式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5600" indent="-355600" defTabSz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</a:pPr>
            <a:r>
              <a:rPr lang="zh-CN" altLang="en-US" sz="1600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（以下简称“原</a:t>
            </a:r>
            <a:r>
              <a:rPr lang="en-US" altLang="zh-CN" sz="1600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号公告”）</a:t>
            </a:r>
            <a:endParaRPr lang="ko-KR" altLang="en-US" sz="1600" cap="none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24" name="文本框 23"/>
          <p:cNvSpPr txBox="1">
            <a:spLocks/>
          </p:cNvSpPr>
          <p:nvPr/>
        </p:nvSpPr>
        <p:spPr>
          <a:xfrm>
            <a:off x="622195" y="2767671"/>
            <a:ext cx="4572635" cy="401392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>
            <a:defPPr>
              <a:defRPr lang="zh-CN"/>
            </a:defPPr>
            <a:lvl1pPr marL="254000" indent="-254000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6600"/>
              </a:buClr>
              <a:buFont typeface="Wingdings"/>
              <a:buChar char="Ø"/>
              <a:defRPr sz="2000" b="1">
                <a:solidFill>
                  <a:srgbClr val="F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单一窗口</a:t>
            </a:r>
            <a:r>
              <a:rPr lang="en-US" altLang="ko-KR" dirty="0"/>
              <a:t>导入客户端</a:t>
            </a:r>
            <a:r>
              <a:rPr lang="zh-CN" altLang="en-US" dirty="0"/>
              <a:t>方式</a:t>
            </a:r>
            <a:endParaRPr lang="ko-KR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C71995-19BC-4E61-B00F-55EC00C6403C}"/>
              </a:ext>
            </a:extLst>
          </p:cNvPr>
          <p:cNvSpPr txBox="1">
            <a:spLocks/>
          </p:cNvSpPr>
          <p:nvPr/>
        </p:nvSpPr>
        <p:spPr>
          <a:xfrm>
            <a:off x="0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0075" y="9461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单一窗口</a:t>
            </a:r>
            <a:r>
              <a:rPr lang="en-US" altLang="ko-KR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导入客户端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en-US" altLang="ko-KR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</a:t>
            </a:r>
            <a:r>
              <a:rPr lang="zh-CN" altLang="en-US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注册账户、申请开通客户端</a:t>
            </a:r>
            <a:endParaRPr lang="ko-KR" altLang="en-US" b="1" dirty="0">
              <a:latin typeface="微软雅黑" panose="020B0503020204020204" pitchFamily="34" charset="-122"/>
              <a:ea typeface="宋体" charset="0"/>
            </a:endParaRPr>
          </a:p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  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D8F046F-D05C-4D9F-AA96-B6327E04235E}"/>
              </a:ext>
            </a:extLst>
          </p:cNvPr>
          <p:cNvGrpSpPr/>
          <p:nvPr/>
        </p:nvGrpSpPr>
        <p:grpSpPr>
          <a:xfrm>
            <a:off x="533400" y="623610"/>
            <a:ext cx="6410325" cy="1184857"/>
            <a:chOff x="555885" y="608620"/>
            <a:chExt cx="6410325" cy="118485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2A0D75E-DC3D-41A5-AB45-ED362BF76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5885" y="767218"/>
              <a:ext cx="6410325" cy="1026259"/>
            </a:xfrm>
            <a:prstGeom prst="rect">
              <a:avLst/>
            </a:prstGeom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73D3C14-54DB-4EE9-99E9-43A343CE1025}"/>
                </a:ext>
              </a:extLst>
            </p:cNvPr>
            <p:cNvSpPr/>
            <p:nvPr/>
          </p:nvSpPr>
          <p:spPr>
            <a:xfrm>
              <a:off x="4488305" y="752228"/>
              <a:ext cx="609600" cy="180000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F80085A-2470-4741-AB37-3A30B2C90C15}"/>
                </a:ext>
              </a:extLst>
            </p:cNvPr>
            <p:cNvSpPr txBox="1"/>
            <p:nvPr/>
          </p:nvSpPr>
          <p:spPr>
            <a:xfrm>
              <a:off x="4046129" y="608620"/>
              <a:ext cx="425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sym typeface="Wingdings" panose="05000000000000000000" pitchFamily="2" charset="2"/>
                </a:rPr>
                <a:t>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B5F7B9-876E-412F-8A93-BD543EC7BC17}"/>
              </a:ext>
            </a:extLst>
          </p:cNvPr>
          <p:cNvGrpSpPr/>
          <p:nvPr/>
        </p:nvGrpSpPr>
        <p:grpSpPr>
          <a:xfrm>
            <a:off x="2286000" y="1835121"/>
            <a:ext cx="6715125" cy="3214518"/>
            <a:chOff x="2286000" y="1835121"/>
            <a:chExt cx="6715125" cy="321451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8502598-BD1A-46DA-A253-8823B970B6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386"/>
            <a:stretch/>
          </p:blipFill>
          <p:spPr>
            <a:xfrm>
              <a:off x="2286000" y="1835121"/>
              <a:ext cx="6715125" cy="318721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7212028-7E63-471D-8916-54980EA73200}"/>
                </a:ext>
              </a:extLst>
            </p:cNvPr>
            <p:cNvSpPr txBox="1"/>
            <p:nvPr/>
          </p:nvSpPr>
          <p:spPr>
            <a:xfrm>
              <a:off x="5583381" y="4587974"/>
              <a:ext cx="425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sym typeface="Wingdings" panose="05000000000000000000" pitchFamily="2" charset="2"/>
                </a:rPr>
                <a:t>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95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0075" y="9461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单一窗口</a:t>
            </a:r>
            <a:r>
              <a:rPr lang="en-US" altLang="ko-KR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导入客户端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en-US" altLang="ko-KR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</a:t>
            </a:r>
            <a:r>
              <a:rPr lang="zh-CN" altLang="en-US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下载客户端、获取配置信息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52C2E1-8AF4-489A-8B89-DCB282F24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34731"/>
            <a:ext cx="6150892" cy="440159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CB76B137-4D35-4820-BA11-9853E718FB0F}"/>
              </a:ext>
            </a:extLst>
          </p:cNvPr>
          <p:cNvGrpSpPr/>
          <p:nvPr/>
        </p:nvGrpSpPr>
        <p:grpSpPr>
          <a:xfrm>
            <a:off x="6588224" y="1419622"/>
            <a:ext cx="2448272" cy="1622321"/>
            <a:chOff x="2874272" y="928676"/>
            <a:chExt cx="6176309" cy="1622321"/>
          </a:xfrm>
        </p:grpSpPr>
        <p:sp>
          <p:nvSpPr>
            <p:cNvPr id="6" name="矩形 5"/>
            <p:cNvSpPr>
              <a:spLocks/>
            </p:cNvSpPr>
            <p:nvPr/>
          </p:nvSpPr>
          <p:spPr>
            <a:xfrm>
              <a:off x="2874272" y="928676"/>
              <a:ext cx="6176309" cy="584775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600" b="0" cap="none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联调测试客户端</a:t>
              </a:r>
            </a:p>
            <a:p>
              <a:pPr marL="0" indent="0" algn="l" defTabSz="91440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600" b="0" cap="none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下载地址：</a:t>
              </a:r>
              <a:endParaRPr lang="ko-KR" altLang="en-US" sz="1600" b="0" cap="none" dirty="0"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7" name="矩形 6"/>
            <p:cNvSpPr>
              <a:spLocks/>
            </p:cNvSpPr>
            <p:nvPr/>
          </p:nvSpPr>
          <p:spPr>
            <a:xfrm>
              <a:off x="3124200" y="1473779"/>
              <a:ext cx="5568949" cy="1077218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600" b="0" cap="none" dirty="0">
                  <a:latin typeface="Calibri" charset="0"/>
                  <a:ea typeface="Calibri" charset="0"/>
                </a:rPr>
                <a:t>http://updatetest.singlewindow.cn/SWClientUpdate/default.htm</a:t>
              </a:r>
              <a:endParaRPr lang="ko-KR" altLang="en-US" sz="1600" b="0" cap="none" dirty="0">
                <a:latin typeface="Calibri" charset="0"/>
                <a:ea typeface="Calibri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870F47-8772-41A8-BBD0-643FDB4A0292}"/>
              </a:ext>
            </a:extLst>
          </p:cNvPr>
          <p:cNvGrpSpPr/>
          <p:nvPr/>
        </p:nvGrpSpPr>
        <p:grpSpPr>
          <a:xfrm>
            <a:off x="6588223" y="2923825"/>
            <a:ext cx="2232249" cy="1415772"/>
            <a:chOff x="477954" y="3918881"/>
            <a:chExt cx="7267556" cy="1415772"/>
          </a:xfrm>
        </p:grpSpPr>
        <p:sp>
          <p:nvSpPr>
            <p:cNvPr id="9" name="矩形 8"/>
            <p:cNvSpPr>
              <a:spLocks/>
            </p:cNvSpPr>
            <p:nvPr/>
          </p:nvSpPr>
          <p:spPr>
            <a:xfrm>
              <a:off x="477957" y="3918881"/>
              <a:ext cx="7119848" cy="584775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600" b="0" cap="none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运行环境客户端</a:t>
              </a:r>
            </a:p>
            <a:p>
              <a:pPr marL="0" indent="0" algn="l" defTabSz="91440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600" b="0" cap="none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下载地址:</a:t>
              </a:r>
              <a:endParaRPr lang="ko-KR" altLang="en-US" sz="1600" b="0" cap="none" dirty="0">
                <a:solidFill>
                  <a:srgbClr val="000000"/>
                </a:solidFill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10" name="矩形 9"/>
            <p:cNvSpPr>
              <a:spLocks/>
            </p:cNvSpPr>
            <p:nvPr/>
          </p:nvSpPr>
          <p:spPr>
            <a:xfrm>
              <a:off x="477954" y="4503656"/>
              <a:ext cx="7267556" cy="830997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sz="1600" dirty="0">
                  <a:solidFill>
                    <a:srgbClr val="000000"/>
                  </a:solidFill>
                  <a:latin typeface="Calibri" charset="0"/>
                </a:rPr>
                <a:t>http://update.singlewindow.cn/SWClientUpdate/default.htm</a:t>
              </a:r>
              <a:endParaRPr lang="ko-KR" altLang="en-US" sz="1600" dirty="0">
                <a:solidFill>
                  <a:srgbClr val="000000"/>
                </a:solidFill>
                <a:latin typeface="Calibri" charset="0"/>
              </a:endParaRPr>
            </a:p>
          </p:txBody>
        </p:sp>
      </p:grpSp>
      <p:sp>
        <p:nvSpPr>
          <p:cNvPr id="17" name="矩形 16"/>
          <p:cNvSpPr>
            <a:spLocks/>
          </p:cNvSpPr>
          <p:nvPr/>
        </p:nvSpPr>
        <p:spPr>
          <a:xfrm>
            <a:off x="1649792" y="3020240"/>
            <a:ext cx="458780" cy="461665"/>
          </a:xfrm>
          <a:prstGeom prst="rect">
            <a:avLst/>
          </a:prstGeom>
        </p:spPr>
        <p:txBody>
          <a:bodyPr vert="horz" wrap="non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宋体" charset="0"/>
                <a:sym typeface="Wingdings" panose="05000000000000000000" pitchFamily="2" charset="2"/>
              </a:rPr>
              <a:t></a:t>
            </a:r>
            <a:endParaRPr lang="ko-KR" altLang="en-US" sz="2400" b="1" cap="none" dirty="0">
              <a:solidFill>
                <a:srgbClr val="FF0000"/>
              </a:solidFill>
              <a:latin typeface="微软雅黑" panose="020B0503020204020204" pitchFamily="34" charset="-122"/>
              <a:ea typeface="宋体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DF9BBB9-F364-42BB-89C4-15BBCC5041E8}"/>
              </a:ext>
            </a:extLst>
          </p:cNvPr>
          <p:cNvSpPr txBox="1"/>
          <p:nvPr/>
        </p:nvSpPr>
        <p:spPr>
          <a:xfrm>
            <a:off x="4282666" y="1151452"/>
            <a:ext cx="425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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05D56D-9C42-4CC7-8172-B14623A8B75E}"/>
              </a:ext>
            </a:extLst>
          </p:cNvPr>
          <p:cNvSpPr txBox="1"/>
          <p:nvPr/>
        </p:nvSpPr>
        <p:spPr>
          <a:xfrm>
            <a:off x="6540385" y="1045297"/>
            <a:ext cx="425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31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0075" y="9461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单一窗口</a:t>
            </a:r>
            <a:r>
              <a:rPr lang="en-US" altLang="ko-KR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导入客户端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en-US" altLang="ko-KR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</a:t>
            </a:r>
            <a:r>
              <a:rPr lang="zh-CN" altLang="en-US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配置客户端信息</a:t>
            </a:r>
            <a:endParaRPr lang="ko-KR" altLang="en-US" b="1" dirty="0">
              <a:latin typeface="微软雅黑" panose="020B0503020204020204" pitchFamily="34" charset="-122"/>
              <a:ea typeface="宋体" charset="0"/>
            </a:endParaRPr>
          </a:p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  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0ECC33-DD6C-4903-83F3-EC46EAA24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4" y="749308"/>
            <a:ext cx="6117876" cy="43664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8D8D4C5-46D6-4EAD-8181-5C91830C0EE1}"/>
              </a:ext>
            </a:extLst>
          </p:cNvPr>
          <p:cNvSpPr/>
          <p:nvPr/>
        </p:nvSpPr>
        <p:spPr>
          <a:xfrm>
            <a:off x="6858000" y="1200150"/>
            <a:ext cx="2088980" cy="905248"/>
          </a:xfrm>
          <a:prstGeom prst="rect">
            <a:avLst/>
          </a:prstGeom>
          <a:solidFill>
            <a:schemeClr val="accent6"/>
          </a:solidFill>
        </p:spPr>
        <p:txBody>
          <a:bodyPr wrap="square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传输设置的内容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需要填写至导入客户端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“传输设置”界面中</a:t>
            </a:r>
          </a:p>
        </p:txBody>
      </p:sp>
    </p:spTree>
    <p:extLst>
      <p:ext uri="{BB962C8B-B14F-4D97-AF65-F5344CB8AC3E}">
        <p14:creationId xmlns:p14="http://schemas.microsoft.com/office/powerpoint/2010/main" val="200908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600075" y="94615"/>
            <a:ext cx="815403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单一窗口</a:t>
            </a:r>
            <a:r>
              <a:rPr lang="en-US" altLang="ko-KR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导入客户端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en-US" altLang="ko-KR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——</a:t>
            </a:r>
            <a:r>
              <a:rPr lang="zh-CN" altLang="en-US" dirty="0">
                <a:solidFill>
                  <a:srgbClr val="595959"/>
                </a:solidFill>
                <a:latin typeface="微软雅黑" charset="0"/>
                <a:ea typeface="微软雅黑" charset="0"/>
              </a:rPr>
              <a:t>注意事项</a:t>
            </a: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 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8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2F0A072-71D5-4493-90BF-2B4F75584BB5}"/>
              </a:ext>
            </a:extLst>
          </p:cNvPr>
          <p:cNvGrpSpPr/>
          <p:nvPr/>
        </p:nvGrpSpPr>
        <p:grpSpPr>
          <a:xfrm>
            <a:off x="532765" y="915566"/>
            <a:ext cx="8154035" cy="3791737"/>
            <a:chOff x="532765" y="915566"/>
            <a:chExt cx="8154035" cy="379173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A163093-D8E3-4D5F-BC68-88735E66B44F}"/>
                </a:ext>
              </a:extLst>
            </p:cNvPr>
            <p:cNvGrpSpPr/>
            <p:nvPr/>
          </p:nvGrpSpPr>
          <p:grpSpPr>
            <a:xfrm>
              <a:off x="532765" y="915566"/>
              <a:ext cx="8154035" cy="3791737"/>
              <a:chOff x="532765" y="909878"/>
              <a:chExt cx="8154035" cy="3791737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ABA69164-2C23-49EE-BFD8-378E27245C20}"/>
                  </a:ext>
                </a:extLst>
              </p:cNvPr>
              <p:cNvSpPr/>
              <p:nvPr/>
            </p:nvSpPr>
            <p:spPr>
              <a:xfrm>
                <a:off x="532765" y="909878"/>
                <a:ext cx="8154035" cy="318587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anchor="ctr">
                <a:spAutoFit/>
              </a:bodyPr>
              <a:lstStyle/>
              <a:p>
                <a:pPr marL="269875" indent="-269875" algn="ctr">
                  <a:lnSpc>
                    <a:spcPct val="130000"/>
                  </a:lnSpc>
                </a:pPr>
                <a:r>
                  <a:rPr lang="zh-CN" altLang="zh-CN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注意事项</a:t>
                </a: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注册好操作员账号后，需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在单一窗口网页版系统中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完成操作员账号的手机核验，不要使用导入客户端登录账号做手机核验。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一个客户端对应一个操作员账号，对应一台电脑。如企业需要更换电脑，需登录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单一窗口网页版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绑定客户端界面，点击“解除设备绑定”按钮，再进行更换。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货物申报业务需要插卡操作，在联调测试环境做测试时，企业就需要提交《运行卡导入联调环境需求表》，将运行环境的卡信息导入测试环境。一般只导绑定客户端的操作员账号对应的卡即可。</a:t>
                </a:r>
                <a:endPara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9875" indent="-269875">
                  <a:lnSpc>
                    <a:spcPct val="130000"/>
                  </a:lnSpc>
                </a:pPr>
                <a:r>
                  <a:rPr lang="en-US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zh-CN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在联调测试环境测通后，如准备在同一台电脑上操作运行环境业务，须将联调测试环境客户端完全卸载后再安装运行环境客户端。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9190086-6C6E-4507-BB19-F97F11C7281F}"/>
                  </a:ext>
                </a:extLst>
              </p:cNvPr>
              <p:cNvSpPr/>
              <p:nvPr/>
            </p:nvSpPr>
            <p:spPr>
              <a:xfrm>
                <a:off x="824404" y="4369216"/>
                <a:ext cx="7738079" cy="332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accent6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导入客户端相关资料包含</a:t>
                </a:r>
                <a:r>
                  <a:rPr lang="zh-CN" altLang="zh-CN" sz="1200" b="1" dirty="0">
                    <a:solidFill>
                      <a:schemeClr val="accent6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：操作手册、报文填制规范、报文样例、《运行卡导入联调环境需求表》</a:t>
                </a:r>
              </a:p>
            </p:txBody>
          </p:sp>
        </p:grpSp>
        <p:sp>
          <p:nvSpPr>
            <p:cNvPr id="10" name="五角星 9"/>
            <p:cNvSpPr/>
            <p:nvPr/>
          </p:nvSpPr>
          <p:spPr>
            <a:xfrm>
              <a:off x="532765" y="4398599"/>
              <a:ext cx="226060" cy="261383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6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2717800" y="2062480"/>
            <a:ext cx="6582410" cy="1014095"/>
            <a:chOff x="2717800" y="2062480"/>
            <a:chExt cx="6582410" cy="101409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664585" y="2088515"/>
              <a:ext cx="1270" cy="91757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>
              <a:spLocks/>
            </p:cNvSpPr>
            <p:nvPr/>
          </p:nvSpPr>
          <p:spPr>
            <a:xfrm>
              <a:off x="3823970" y="2224405"/>
              <a:ext cx="5476875" cy="64579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600" b="0" cap="none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2352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联调测试及上线时间安排</a:t>
              </a:r>
              <a:endParaRPr lang="ko-KR" altLang="en-US" sz="3600" b="0" cap="none" dirty="0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9" name="TextBox 8"/>
            <p:cNvSpPr txBox="1">
              <a:spLocks/>
            </p:cNvSpPr>
            <p:nvPr/>
          </p:nvSpPr>
          <p:spPr>
            <a:xfrm>
              <a:off x="2717800" y="2062480"/>
              <a:ext cx="947420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ctr">
              <a:spAutoFit/>
            </a:bodyPr>
            <a:lstStyle/>
            <a:p>
              <a:pPr marL="0" indent="0" algn="l" defTabSz="914400" eaLnBrk="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352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352"/>
                      </a:srgbClr>
                    </a:outerShdw>
                  </a:effectLst>
                  <a:latin typeface="Calibri" charset="0"/>
                  <a:ea typeface="Calibri" charset="0"/>
                </a:rPr>
                <a:t>9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 txBox="1">
            <a:spLocks/>
          </p:cNvSpPr>
          <p:nvPr/>
        </p:nvSpPr>
        <p:spPr bwMode="auto">
          <a:xfrm>
            <a:off x="571500" y="85725"/>
            <a:ext cx="8154670" cy="54927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eaLnBrk="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联调测试及上线时间</a:t>
            </a:r>
            <a:endParaRPr lang="ko-KR" altLang="en-US" sz="2800" b="1" cap="none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文本框 21"/>
          <p:cNvSpPr txBox="1">
            <a:spLocks/>
          </p:cNvSpPr>
          <p:nvPr/>
        </p:nvSpPr>
        <p:spPr>
          <a:xfrm>
            <a:off x="47625" y="57785"/>
            <a:ext cx="797560" cy="585470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9</a:t>
            </a:r>
            <a:endParaRPr lang="ko-KR" altLang="en-US" sz="3200" b="0" cap="none" dirty="0">
              <a:solidFill>
                <a:srgbClr val="FFFFFF"/>
              </a:solidFill>
              <a:latin typeface="Calibri" charset="0"/>
              <a:ea typeface="宋体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70757C7-3EA5-46C8-8813-6553DA80DCE3}"/>
              </a:ext>
            </a:extLst>
          </p:cNvPr>
          <p:cNvGrpSpPr/>
          <p:nvPr/>
        </p:nvGrpSpPr>
        <p:grpSpPr>
          <a:xfrm>
            <a:off x="1043608" y="1275606"/>
            <a:ext cx="2808312" cy="2670363"/>
            <a:chOff x="880890" y="1347614"/>
            <a:chExt cx="2808312" cy="267036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607567A-8047-4F3E-A610-721DE9CE5BB9}"/>
                </a:ext>
              </a:extLst>
            </p:cNvPr>
            <p:cNvGrpSpPr/>
            <p:nvPr/>
          </p:nvGrpSpPr>
          <p:grpSpPr>
            <a:xfrm>
              <a:off x="1542343" y="1347614"/>
              <a:ext cx="1485407" cy="400110"/>
              <a:chOff x="1061249" y="1417327"/>
              <a:chExt cx="1485407" cy="40011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78EAE96B-82BD-408F-94FC-AEB3210FE5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249" y="1437382"/>
                <a:ext cx="360000" cy="360000"/>
              </a:xfrm>
              <a:prstGeom prst="rect">
                <a:avLst/>
              </a:prstGeom>
            </p:spPr>
          </p:pic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E40344A0-EC97-433F-9C73-BC0014795800}"/>
                  </a:ext>
                </a:extLst>
              </p:cNvPr>
              <p:cNvSpPr/>
              <p:nvPr/>
            </p:nvSpPr>
            <p:spPr>
              <a:xfrm>
                <a:off x="1547664" y="1417327"/>
                <a:ext cx="9989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indent="0" algn="ctr" defTabSz="5080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7月1日</a:t>
                </a:r>
                <a:endParaRPr lang="ko-KR" altLang="en-US" sz="2000" dirty="0">
                  <a:latin typeface="微软雅黑" panose="020B0503020204020204" pitchFamily="34" charset="-122"/>
                  <a:ea typeface="宋体" charset="0"/>
                </a:endParaRPr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91FBC7D-A29B-4CDF-B885-923D37F3FADF}"/>
                </a:ext>
              </a:extLst>
            </p:cNvPr>
            <p:cNvSpPr/>
            <p:nvPr/>
          </p:nvSpPr>
          <p:spPr>
            <a:xfrm>
              <a:off x="880890" y="2154333"/>
              <a:ext cx="2808312" cy="777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 defTabSz="5080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联调测试环境部署完成</a:t>
              </a:r>
            </a:p>
            <a:p>
              <a:pPr marL="0" indent="0" algn="ctr" defTabSz="5080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企业可进行测试</a:t>
              </a:r>
              <a:endParaRPr lang="ko-KR" altLang="en-US" dirty="0"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B2F2965-4920-4D40-85DD-26A4EE2AB4F1}"/>
                </a:ext>
              </a:extLst>
            </p:cNvPr>
            <p:cNvSpPr/>
            <p:nvPr/>
          </p:nvSpPr>
          <p:spPr>
            <a:xfrm>
              <a:off x="1365564" y="3288995"/>
              <a:ext cx="1838965" cy="72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indent="0"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支持67号报文</a:t>
              </a:r>
            </a:p>
            <a:p>
              <a:pPr marL="0" indent="0"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及16号报文测试</a:t>
              </a:r>
              <a:endParaRPr lang="ko-KR" altLang="en-US" dirty="0">
                <a:latin typeface="微软雅黑" panose="020B0503020204020204" pitchFamily="34" charset="-122"/>
                <a:ea typeface="宋体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301DCB-DA50-4787-9517-36A504416F22}"/>
              </a:ext>
            </a:extLst>
          </p:cNvPr>
          <p:cNvGrpSpPr/>
          <p:nvPr/>
        </p:nvGrpSpPr>
        <p:grpSpPr>
          <a:xfrm>
            <a:off x="323528" y="2037248"/>
            <a:ext cx="8280920" cy="900000"/>
            <a:chOff x="323528" y="2037248"/>
            <a:chExt cx="8280920" cy="900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3FE787B-F9C8-44DD-BB18-1859AE630065}"/>
                </a:ext>
              </a:extLst>
            </p:cNvPr>
            <p:cNvSpPr/>
            <p:nvPr/>
          </p:nvSpPr>
          <p:spPr>
            <a:xfrm>
              <a:off x="323528" y="2037248"/>
              <a:ext cx="8280920" cy="900000"/>
            </a:xfrm>
            <a:prstGeom prst="rect">
              <a:avLst/>
            </a:prstGeom>
            <a:solidFill>
              <a:srgbClr val="C0504D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47236FF-1C73-4E61-AE2A-E0C4FFE208F8}"/>
                </a:ext>
              </a:extLst>
            </p:cNvPr>
            <p:cNvSpPr/>
            <p:nvPr/>
          </p:nvSpPr>
          <p:spPr>
            <a:xfrm>
              <a:off x="383520" y="2210249"/>
              <a:ext cx="461665" cy="55399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indent="0" algn="ctr" defTabSz="5080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ko-KR" altLang="en-US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宋体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229E1A-324A-42FF-A936-53EA3175FD20}"/>
              </a:ext>
            </a:extLst>
          </p:cNvPr>
          <p:cNvGrpSpPr/>
          <p:nvPr/>
        </p:nvGrpSpPr>
        <p:grpSpPr>
          <a:xfrm>
            <a:off x="4245203" y="1275606"/>
            <a:ext cx="1838965" cy="2670363"/>
            <a:chOff x="3929860" y="1347614"/>
            <a:chExt cx="1838965" cy="267036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97E258A-C4FA-403D-B208-96C4DE90012C}"/>
                </a:ext>
              </a:extLst>
            </p:cNvPr>
            <p:cNvGrpSpPr/>
            <p:nvPr/>
          </p:nvGrpSpPr>
          <p:grpSpPr>
            <a:xfrm>
              <a:off x="4068968" y="1347614"/>
              <a:ext cx="1560748" cy="400110"/>
              <a:chOff x="1061249" y="1417327"/>
              <a:chExt cx="1560748" cy="400110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24CE68FB-1073-4C14-869B-87742BCBB8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249" y="1437382"/>
                <a:ext cx="360000" cy="360000"/>
              </a:xfrm>
              <a:prstGeom prst="rect">
                <a:avLst/>
              </a:prstGeom>
            </p:spPr>
          </p:pic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1F09B7E-553C-4465-A30E-28CA93CFB6C0}"/>
                  </a:ext>
                </a:extLst>
              </p:cNvPr>
              <p:cNvSpPr/>
              <p:nvPr/>
            </p:nvSpPr>
            <p:spPr>
              <a:xfrm>
                <a:off x="1472323" y="1417327"/>
                <a:ext cx="114967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indent="0" algn="ctr" defTabSz="5080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7月20日</a:t>
                </a:r>
                <a:endParaRPr lang="ko-KR" altLang="en-US" sz="2000" dirty="0">
                  <a:latin typeface="微软雅黑" panose="020B0503020204020204" pitchFamily="34" charset="-122"/>
                  <a:ea typeface="宋体" charset="0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EDDE977-15B6-4075-8BF2-469F90B4C4AD}"/>
                </a:ext>
              </a:extLst>
            </p:cNvPr>
            <p:cNvSpPr/>
            <p:nvPr/>
          </p:nvSpPr>
          <p:spPr>
            <a:xfrm>
              <a:off x="3949096" y="2334382"/>
              <a:ext cx="1800493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indent="0" algn="ctr" defTabSz="5080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系统上线试运行</a:t>
              </a:r>
              <a:endParaRPr lang="ko-KR" altLang="en-US" dirty="0"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1FEB5DD-AFF3-4414-80E3-F1CAB28EA0EB}"/>
                </a:ext>
              </a:extLst>
            </p:cNvPr>
            <p:cNvSpPr/>
            <p:nvPr/>
          </p:nvSpPr>
          <p:spPr>
            <a:xfrm>
              <a:off x="3929860" y="3288995"/>
              <a:ext cx="1838965" cy="72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支持67号报文</a:t>
              </a:r>
            </a:p>
            <a:p>
              <a:pPr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及16号报文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  <a:endParaRPr lang="ko-KR" alt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13C858-DA9D-4271-9B4E-355AE22440F0}"/>
              </a:ext>
            </a:extLst>
          </p:cNvPr>
          <p:cNvGrpSpPr/>
          <p:nvPr/>
        </p:nvGrpSpPr>
        <p:grpSpPr>
          <a:xfrm>
            <a:off x="6636275" y="1275606"/>
            <a:ext cx="1608133" cy="2670363"/>
            <a:chOff x="6296323" y="1347614"/>
            <a:chExt cx="1608133" cy="267036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F11F746-6108-4E38-95DD-DCF183117BFC}"/>
                </a:ext>
              </a:extLst>
            </p:cNvPr>
            <p:cNvGrpSpPr/>
            <p:nvPr/>
          </p:nvGrpSpPr>
          <p:grpSpPr>
            <a:xfrm>
              <a:off x="6357686" y="1347614"/>
              <a:ext cx="1485406" cy="400110"/>
              <a:chOff x="1061249" y="1417327"/>
              <a:chExt cx="1485406" cy="400110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0C315825-BB4F-4942-A7BB-AF12B889E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249" y="1437382"/>
                <a:ext cx="360000" cy="360000"/>
              </a:xfrm>
              <a:prstGeom prst="rect">
                <a:avLst/>
              </a:pr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13B8B5C1-2F11-4F85-B7FD-59F9792694EB}"/>
                  </a:ext>
                </a:extLst>
              </p:cNvPr>
              <p:cNvSpPr/>
              <p:nvPr/>
            </p:nvSpPr>
            <p:spPr>
              <a:xfrm>
                <a:off x="1547664" y="1417327"/>
                <a:ext cx="99899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indent="0" algn="ctr" defTabSz="5080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en-US" altLang="ko-KR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8月1日</a:t>
                </a:r>
                <a:endParaRPr lang="ko-KR" altLang="en-US" sz="2000" dirty="0">
                  <a:latin typeface="微软雅黑" panose="020B0503020204020204" pitchFamily="34" charset="-122"/>
                  <a:ea typeface="宋体" charset="0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E506F9D-8463-4FAF-83FB-AF58F3BC4CB9}"/>
                </a:ext>
              </a:extLst>
            </p:cNvPr>
            <p:cNvSpPr/>
            <p:nvPr/>
          </p:nvSpPr>
          <p:spPr>
            <a:xfrm>
              <a:off x="6315559" y="2334382"/>
              <a:ext cx="1569660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indent="0" algn="ctr" defTabSz="5080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系统正式运行</a:t>
              </a:r>
              <a:endParaRPr lang="ko-KR" altLang="en-US" dirty="0"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529447E-9E12-4B64-AB86-3EDCED24225A}"/>
                </a:ext>
              </a:extLst>
            </p:cNvPr>
            <p:cNvSpPr/>
            <p:nvPr/>
          </p:nvSpPr>
          <p:spPr>
            <a:xfrm>
              <a:off x="6296323" y="3288995"/>
              <a:ext cx="1608133" cy="72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仅支持</a:t>
              </a:r>
            </a:p>
            <a:p>
              <a:pPr algn="ctr" defTabSz="50800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ko-KR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67号报文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  <a:endParaRPr lang="ko-KR" altLang="en-US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22F000F-EF69-42F9-94F6-D85CC0A22DEE}"/>
              </a:ext>
            </a:extLst>
          </p:cNvPr>
          <p:cNvGrpSpPr/>
          <p:nvPr/>
        </p:nvGrpSpPr>
        <p:grpSpPr>
          <a:xfrm>
            <a:off x="329324" y="3111838"/>
            <a:ext cx="8275123" cy="936000"/>
            <a:chOff x="329324" y="3111838"/>
            <a:chExt cx="8275123" cy="9360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9C00ACD-CE0C-41CE-993E-592DC30E6B93}"/>
                </a:ext>
              </a:extLst>
            </p:cNvPr>
            <p:cNvSpPr/>
            <p:nvPr/>
          </p:nvSpPr>
          <p:spPr>
            <a:xfrm>
              <a:off x="383520" y="3302839"/>
              <a:ext cx="461665" cy="55399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indent="0" algn="ctr" defTabSz="5080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</a:t>
              </a:r>
              <a:endParaRPr lang="ko-KR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宋体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7F7FA71-6749-4716-A1C7-B6D5D96A66B2}"/>
                </a:ext>
              </a:extLst>
            </p:cNvPr>
            <p:cNvSpPr/>
            <p:nvPr/>
          </p:nvSpPr>
          <p:spPr>
            <a:xfrm>
              <a:off x="329324" y="3111838"/>
              <a:ext cx="8275123" cy="936000"/>
            </a:xfrm>
            <a:prstGeom prst="rect">
              <a:avLst/>
            </a:prstGeom>
            <a:solidFill>
              <a:srgbClr val="D99694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29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/>
          </p:cNvSpPr>
          <p:nvPr/>
        </p:nvSpPr>
        <p:spPr bwMode="auto">
          <a:xfrm>
            <a:off x="609600" y="85725"/>
            <a:ext cx="8154035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报文清单</a:t>
            </a: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F13AE3A-11DA-4115-95E4-77F63A9D33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657818"/>
              </p:ext>
            </p:extLst>
          </p:nvPr>
        </p:nvGraphicFramePr>
        <p:xfrm>
          <a:off x="876300" y="1000778"/>
          <a:ext cx="7391400" cy="34759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0441">
                  <a:extLst>
                    <a:ext uri="{9D8B030D-6E8A-4147-A177-3AD203B41FA5}">
                      <a16:colId xmlns:a16="http://schemas.microsoft.com/office/drawing/2014/main" val="2611460871"/>
                    </a:ext>
                  </a:extLst>
                </a:gridCol>
                <a:gridCol w="6360959">
                  <a:extLst>
                    <a:ext uri="{9D8B030D-6E8A-4147-A177-3AD203B41FA5}">
                      <a16:colId xmlns:a16="http://schemas.microsoft.com/office/drawing/2014/main" val="1647668184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接口报文名称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351982"/>
                  </a:ext>
                </a:extLst>
              </a:tr>
              <a:tr h="6784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报关单导入申请报文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3253371"/>
                  </a:ext>
                </a:extLst>
              </a:tr>
              <a:tr h="6784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报关单导入响应报文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4213467"/>
                  </a:ext>
                </a:extLst>
              </a:tr>
              <a:tr h="6784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报关单回执报文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1758705"/>
                  </a:ext>
                </a:extLst>
              </a:tr>
              <a:tr h="6784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转关单回执报文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7027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4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8673"/>
          <p:cNvGrpSpPr/>
          <p:nvPr/>
        </p:nvGrpSpPr>
        <p:grpSpPr bwMode="auto">
          <a:xfrm>
            <a:off x="3810635" y="2070735"/>
            <a:ext cx="867410" cy="1014730"/>
            <a:chOff x="3810635" y="2070735"/>
            <a:chExt cx="867410" cy="101473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677410" y="2127885"/>
              <a:ext cx="635" cy="91503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>
              <a:spLocks/>
            </p:cNvSpPr>
            <p:nvPr/>
          </p:nvSpPr>
          <p:spPr>
            <a:xfrm>
              <a:off x="3810635" y="2070735"/>
              <a:ext cx="762635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2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  <p:sp>
        <p:nvSpPr>
          <p:cNvPr id="7" name="TextBox 6"/>
          <p:cNvSpPr txBox="1">
            <a:spLocks/>
          </p:cNvSpPr>
          <p:nvPr/>
        </p:nvSpPr>
        <p:spPr bwMode="auto">
          <a:xfrm>
            <a:off x="4893945" y="2284095"/>
            <a:ext cx="4248785" cy="58420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0" cap="none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charset="0"/>
                <a:ea typeface="微软雅黑" charset="0"/>
              </a:rPr>
              <a:t>报关单导入申请报文</a:t>
            </a:r>
            <a:endParaRPr lang="ko-KR" altLang="en-US" sz="3200" b="0" cap="none" dirty="0">
              <a:solidFill>
                <a:srgbClr val="FFFFFF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85801" y="104775"/>
            <a:ext cx="2971800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导入申请报文</a:t>
            </a: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430948"/>
              </p:ext>
            </p:extLst>
          </p:nvPr>
        </p:nvGraphicFramePr>
        <p:xfrm>
          <a:off x="304800" y="976630"/>
          <a:ext cx="3676650" cy="3713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节点名称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进口/出口报关单表头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进口/出口报关单表体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许可证VIN信息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报关单集装箱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随附单证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电子随附单据关联关系信息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原产地证明项号关联关系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申请单证信息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其他包装信息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企业资质信息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14053"/>
              </p:ext>
            </p:extLst>
          </p:nvPr>
        </p:nvGraphicFramePr>
        <p:xfrm>
          <a:off x="4162424" y="957580"/>
          <a:ext cx="4448175" cy="37115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1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6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600" kern="1200" cap="none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节点名称</a:t>
                      </a:r>
                      <a:endParaRPr lang="ko-KR" altLang="en-US" sz="1600" b="1" kern="1200" cap="none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使用人信息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标记号码附件信息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报关单自由文本信息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报关单签名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进口/出口转关单表头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进口/出口转关单提运单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进口/出口转关单集装箱表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进口/出口转关单集装箱商品装配表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补充申报单信息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报税单（报税单表头、表体、税费计征结果）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marL="0" indent="0" algn="ctr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ko-KR" altLang="en-US" sz="1400" b="0" kern="1200" cap="none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Calibri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eaLnBrk="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400" kern="1200" cap="none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风险评估信息</a:t>
                      </a:r>
                      <a:endParaRPr lang="ko-KR" altLang="en-US" sz="1400" b="0" kern="1200" cap="none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宋体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0" y="105410"/>
            <a:ext cx="797560" cy="5854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b="1" cap="none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#</a:t>
            </a:r>
            <a:r>
              <a:rPr lang="en-US" altLang="ko-KR" sz="32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2</a:t>
            </a:r>
            <a:endParaRPr lang="ko-KR" altLang="en-US" sz="3200" b="0" cap="none" dirty="0">
              <a:solidFill>
                <a:schemeClr val="bg1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2286000" y="1428750"/>
            <a:ext cx="4572635" cy="277495"/>
          </a:xfrm>
          <a:prstGeom prst="rect">
            <a:avLst/>
          </a:prstGeom>
          <a:noFill/>
        </p:spPr>
        <p:txBody>
          <a:bodyPr vert="horz" wrap="square" lIns="0" tIns="0" rIns="0" bIns="0" anchor="t">
            <a:noAutofit/>
          </a:bodyPr>
          <a:lstStyle/>
          <a:p>
            <a:pPr marL="0" indent="0" algn="just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5" name="文本框 4"/>
          <p:cNvSpPr txBox="1">
            <a:spLocks/>
          </p:cNvSpPr>
          <p:nvPr/>
        </p:nvSpPr>
        <p:spPr>
          <a:xfrm>
            <a:off x="1295472" y="1428750"/>
            <a:ext cx="800735" cy="304827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ctr">
            <a:sp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800" b="1" cap="none" baseline="300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Calibri" charset="0"/>
                <a:ea typeface="Calibri" charset="0"/>
              </a:rPr>
              <a:t>报文层级关系</a:t>
            </a:r>
            <a:endParaRPr lang="ko-KR" altLang="en-US" sz="4800" b="1" cap="none" baseline="30000" dirty="0">
              <a:solidFill>
                <a:schemeClr val="accent5">
                  <a:lumMod val="75000"/>
                </a:schemeClr>
              </a:solidFill>
              <a:latin typeface="Calibri" charset="0"/>
              <a:ea typeface="Calibri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D1293D39-E92D-492F-AB19-900EBFB5748A}"/>
              </a:ext>
            </a:extLst>
          </p:cNvPr>
          <p:cNvSpPr txBox="1">
            <a:spLocks/>
          </p:cNvSpPr>
          <p:nvPr/>
        </p:nvSpPr>
        <p:spPr bwMode="auto">
          <a:xfrm>
            <a:off x="537179" y="81317"/>
            <a:ext cx="2971800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numCol="1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导入申请报文</a:t>
            </a: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9" name="图片 8" descr="报关单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618" y="749710"/>
            <a:ext cx="4651274" cy="4393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8"/>
          <p:cNvGrpSpPr>
            <a:grpSpLocks/>
          </p:cNvGrpSpPr>
          <p:nvPr/>
        </p:nvGrpSpPr>
        <p:grpSpPr bwMode="auto">
          <a:xfrm>
            <a:off x="4713605" y="2140585"/>
            <a:ext cx="4052570" cy="1014095"/>
            <a:chOff x="4713605" y="2140585"/>
            <a:chExt cx="4052570" cy="10140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595620" y="2190115"/>
              <a:ext cx="635" cy="916305"/>
            </a:xfrm>
            <a:prstGeom prst="line">
              <a:avLst/>
            </a:prstGeom>
            <a:ln w="19050" cap="flat" cmpd="sng">
              <a:solidFill>
                <a:srgbClr val="FFC000">
                  <a:alpha val="100000"/>
                </a:srgb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>
              <a:spLocks/>
            </p:cNvSpPr>
            <p:nvPr/>
          </p:nvSpPr>
          <p:spPr>
            <a:xfrm>
              <a:off x="5740400" y="2364740"/>
              <a:ext cx="3026410" cy="5842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3200" b="0" cap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响应报文</a:t>
              </a:r>
              <a:endParaRPr lang="ko-KR" altLang="en-US" sz="3200" b="0" cap="none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2" name="TextBox 11"/>
            <p:cNvSpPr txBox="1">
              <a:spLocks/>
            </p:cNvSpPr>
            <p:nvPr/>
          </p:nvSpPr>
          <p:spPr>
            <a:xfrm>
              <a:off x="4713605" y="2140585"/>
              <a:ext cx="838835" cy="1014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ctr">
              <a:spAutoFit/>
            </a:bodyPr>
            <a:lstStyle/>
            <a:p>
              <a:pPr marL="0" indent="0" algn="l" defTabSz="914400" fontAlgn="auto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4400" b="1" cap="none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#</a:t>
              </a:r>
              <a:r>
                <a:rPr lang="en-US" altLang="ko-KR" sz="6000" b="1" cap="none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2745"/>
                      </a:srgbClr>
                    </a:outerShdw>
                  </a:effectLst>
                  <a:latin typeface="Calibri" charset="0"/>
                  <a:ea typeface="Calibri" charset="0"/>
                </a:rPr>
                <a:t>3</a:t>
              </a:r>
              <a:endParaRPr lang="ko-KR" altLang="en-US" sz="6000" b="1" cap="none" dirty="0">
                <a:solidFill>
                  <a:srgbClr val="FFC000"/>
                </a:solidFill>
                <a:latin typeface="Calibri" charset="0"/>
                <a:ea typeface="Calibri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/>
        </p:nvSpPr>
        <p:spPr bwMode="auto">
          <a:xfrm>
            <a:off x="613410" y="85725"/>
            <a:ext cx="8131175" cy="548640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b="1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</a:rPr>
              <a:t>响应报文</a:t>
            </a:r>
            <a:endParaRPr lang="ko-KR" altLang="en-US" sz="2800" b="1" cap="none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1C0AE0E-FD94-4542-8501-8A9EE7878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344860"/>
              </p:ext>
            </p:extLst>
          </p:nvPr>
        </p:nvGraphicFramePr>
        <p:xfrm>
          <a:off x="609575" y="720323"/>
          <a:ext cx="8305800" cy="413999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32865">
                  <a:extLst>
                    <a:ext uri="{9D8B030D-6E8A-4147-A177-3AD203B41FA5}">
                      <a16:colId xmlns:a16="http://schemas.microsoft.com/office/drawing/2014/main" val="3290126796"/>
                    </a:ext>
                  </a:extLst>
                </a:gridCol>
                <a:gridCol w="2524312">
                  <a:extLst>
                    <a:ext uri="{9D8B030D-6E8A-4147-A177-3AD203B41FA5}">
                      <a16:colId xmlns:a16="http://schemas.microsoft.com/office/drawing/2014/main" val="675134490"/>
                    </a:ext>
                  </a:extLst>
                </a:gridCol>
                <a:gridCol w="5048623">
                  <a:extLst>
                    <a:ext uri="{9D8B030D-6E8A-4147-A177-3AD203B41FA5}">
                      <a16:colId xmlns:a16="http://schemas.microsoft.com/office/drawing/2014/main" val="460336504"/>
                    </a:ext>
                  </a:extLst>
                </a:gridCol>
              </a:tblGrid>
              <a:tr h="420976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中文名称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b="1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61556"/>
                  </a:ext>
                </a:extLst>
              </a:tr>
              <a:tr h="4555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报关单服务响应代码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en-US" altLang="zh-CN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：导入成功。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823945"/>
                  </a:ext>
                </a:extLst>
              </a:tr>
              <a:tr h="5180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其它值：导入失败，失败信息在</a:t>
                      </a:r>
                      <a:r>
                        <a:rPr 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ErrorMessage</a:t>
                      </a: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字段中。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4768463"/>
                  </a:ext>
                </a:extLst>
              </a:tr>
              <a:tr h="4555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报关单服务错误信息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报关单服务错误信息。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17215"/>
                  </a:ext>
                </a:extLst>
              </a:tr>
              <a:tr h="461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导入成功时为空，导入失败时为错误原因。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36773"/>
                  </a:ext>
                </a:extLst>
              </a:tr>
              <a:tr h="45553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客户端报关单编号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客户端对该票报关单的唯一标识。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303139"/>
                  </a:ext>
                </a:extLst>
              </a:tr>
              <a:tr h="45553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数据中心统一编号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数据中心生成的对报关单的唯一标识。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699723"/>
                  </a:ext>
                </a:extLst>
              </a:tr>
              <a:tr h="4555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转关单统一编号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普通报关单为空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458513"/>
                  </a:ext>
                </a:extLst>
              </a:tr>
              <a:tr h="461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转关提前报关单填转关单统一编号，与转关提前报文字段对应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463382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过渡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第1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第2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第3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第4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Pages>36</Pages>
  <Words>1711</Words>
  <Characters>0</Characters>
  <Application>Microsoft Office PowerPoint</Application>
  <DocSecurity>0</DocSecurity>
  <PresentationFormat>全屏显示(16:9)</PresentationFormat>
  <Lines>0</Lines>
  <Paragraphs>616</Paragraphs>
  <Slides>38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Times New Roman</vt:lpstr>
      <vt:lpstr>华文隶书</vt:lpstr>
      <vt:lpstr>微软雅黑</vt:lpstr>
      <vt:lpstr>Arial</vt:lpstr>
      <vt:lpstr>Wingdings</vt:lpstr>
      <vt:lpstr>宋体</vt:lpstr>
      <vt:lpstr>Calibri</vt:lpstr>
      <vt:lpstr>Palatino</vt:lpstr>
      <vt:lpstr>JasmineUPC</vt:lpstr>
      <vt:lpstr>Office 主题​​</vt:lpstr>
      <vt:lpstr>目录</vt:lpstr>
      <vt:lpstr>过渡页</vt:lpstr>
      <vt:lpstr>第1章</vt:lpstr>
      <vt:lpstr>第2章</vt:lpstr>
      <vt:lpstr>第3章</vt:lpstr>
      <vt:lpstr>第4章</vt:lpstr>
      <vt:lpstr>中国国际贸易单一窗口 (标准版)  China International Trade Single Window (Standard)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报关单业务介绍</dc:title>
  <dc:creator>wang_wen1@cgac.intra.customs.gov.cn</dc:creator>
  <cp:lastModifiedBy>Windows 用户</cp:lastModifiedBy>
  <cp:revision>77</cp:revision>
  <dcterms:modified xsi:type="dcterms:W3CDTF">2018-07-11T15:38:05Z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